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98" r:id="rId4"/>
    <p:sldId id="261" r:id="rId5"/>
    <p:sldId id="262" r:id="rId6"/>
    <p:sldId id="263" r:id="rId7"/>
    <p:sldId id="264" r:id="rId8"/>
    <p:sldId id="265" r:id="rId9"/>
    <p:sldId id="299" r:id="rId10"/>
    <p:sldId id="301" r:id="rId11"/>
    <p:sldId id="303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02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6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0" y="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48D124B1-F62A-4F4F-A678-2B51AF124547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AFF89C2E-F3FB-423A-A2A8-F6FDBFE65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9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9C2E-F3FB-423A-A2A8-F6FDBFE655E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08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32A5C2B-E6CB-48AD-8339-43045910D7CA}" type="slidenum">
              <a:rPr lang="en-GB" altLang="ru-RU" sz="1200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421417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32A5C2B-E6CB-48AD-8339-43045910D7CA}" type="slidenum">
              <a:rPr lang="en-GB" altLang="ru-RU" sz="1200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54914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32A5C2B-E6CB-48AD-8339-43045910D7CA}" type="slidenum">
              <a:rPr lang="en-GB" altLang="ru-RU" sz="1200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56142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32A5C2B-E6CB-48AD-8339-43045910D7CA}" type="slidenum">
              <a:rPr lang="en-GB" altLang="ru-RU" sz="1200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44878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32A5C2B-E6CB-48AD-8339-43045910D7CA}" type="slidenum">
              <a:rPr lang="en-GB" altLang="ru-RU" sz="1200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83071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32A5C2B-E6CB-48AD-8339-43045910D7CA}" type="slidenum">
              <a:rPr lang="en-GB" altLang="ru-RU" sz="1200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74305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32A5C2B-E6CB-48AD-8339-43045910D7CA}" type="slidenum">
              <a:rPr lang="en-GB" altLang="ru-RU" sz="1200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234999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32A5C2B-E6CB-48AD-8339-43045910D7CA}" type="slidenum">
              <a:rPr lang="en-GB" altLang="ru-RU" sz="1200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208237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32A5C2B-E6CB-48AD-8339-43045910D7CA}" type="slidenum">
              <a:rPr lang="en-GB" altLang="ru-RU" sz="1200" smtClean="0"/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23546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555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4555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555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33573" y="2608579"/>
            <a:ext cx="3270884" cy="395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555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4555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rgbClr val="FF5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92118" y="456829"/>
            <a:ext cx="461679" cy="5010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175" y="1878075"/>
            <a:ext cx="5918200" cy="118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555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214120"/>
            <a:ext cx="5888990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45557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175" y="1878075"/>
            <a:ext cx="5918200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550"/>
              </a:lnSpc>
            </a:pPr>
            <a:r>
              <a:rPr spc="-15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spc="-15" dirty="0" err="1">
                <a:solidFill>
                  <a:schemeClr val="tx2">
                    <a:lumMod val="50000"/>
                  </a:schemeClr>
                </a:solidFill>
              </a:rPr>
              <a:t>Взаимодействие</a:t>
            </a:r>
            <a:r>
              <a:rPr spc="-4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pc="-45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spc="-5" dirty="0" smtClean="0">
                <a:solidFill>
                  <a:schemeClr val="tx2">
                    <a:lumMod val="50000"/>
                  </a:schemeClr>
                </a:solidFill>
              </a:rPr>
              <a:t>ПМПК</a:t>
            </a:r>
            <a:endParaRPr spc="-5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175" y="2460282"/>
            <a:ext cx="8134984" cy="348300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sz="4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 </a:t>
            </a:r>
            <a:r>
              <a:rPr sz="4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образовательными </a:t>
            </a:r>
            <a:r>
              <a:rPr sz="4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организациями. </a:t>
            </a:r>
            <a:r>
              <a:rPr sz="4000" spc="-89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4000" spc="-10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Работа</a:t>
            </a:r>
            <a:r>
              <a:rPr sz="40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4000" spc="-2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психолого-педагогического </a:t>
            </a:r>
            <a:r>
              <a:rPr sz="4000" spc="-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4000" spc="-15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консилиума</a:t>
            </a:r>
            <a:r>
              <a:rPr sz="4000" spc="-1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»</a:t>
            </a:r>
            <a:endParaRPr lang="ru-RU" sz="4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5080">
              <a:lnSpc>
                <a:spcPts val="4300"/>
              </a:lnSpc>
            </a:pPr>
            <a:r>
              <a:rPr lang="ru-RU" sz="28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Журавлева </a:t>
            </a:r>
            <a:r>
              <a:rPr lang="ru-RU" sz="28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Наталья Николаевна</a:t>
            </a:r>
            <a:r>
              <a:rPr lang="ru-RU" sz="28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директор</a:t>
            </a:r>
          </a:p>
          <a:p>
            <a:pPr marL="12700" marR="5080">
              <a:lnSpc>
                <a:spcPts val="4300"/>
              </a:lnSpc>
            </a:pPr>
            <a:r>
              <a:rPr lang="ru-RU" sz="2800" spc="-1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МБКДУ «ЦПППН»</a:t>
            </a:r>
            <a:endParaRPr lang="ru-RU" sz="2800" spc="-1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12700" marR="5080">
              <a:lnSpc>
                <a:spcPts val="4300"/>
              </a:lnSpc>
              <a:spcBef>
                <a:spcPts val="660"/>
              </a:spcBef>
            </a:pP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4159" y="4267200"/>
            <a:ext cx="3106590" cy="231737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82746" y="5242052"/>
            <a:ext cx="2180590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  <a:spcBef>
                <a:spcPts val="1885"/>
              </a:spcBef>
            </a:pPr>
            <a:r>
              <a:rPr lang="ru-RU" sz="2000" spc="-5" dirty="0" smtClean="0">
                <a:solidFill>
                  <a:srgbClr val="455576"/>
                </a:solidFill>
                <a:latin typeface="Calibri"/>
                <a:cs typeface="Calibri"/>
              </a:rPr>
              <a:t>31 августа 2023 </a:t>
            </a:r>
            <a:r>
              <a:rPr sz="2000" spc="-50" dirty="0" smtClean="0">
                <a:solidFill>
                  <a:srgbClr val="455576"/>
                </a:solidFill>
                <a:latin typeface="Calibri"/>
                <a:cs typeface="Calibri"/>
              </a:rPr>
              <a:t>г</a:t>
            </a:r>
            <a:r>
              <a:rPr sz="2000" spc="-50" dirty="0">
                <a:solidFill>
                  <a:srgbClr val="455576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9844" y="679083"/>
            <a:ext cx="739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dirty="0" smtClean="0"/>
              <a:t>МБКДУ «Центр психолого-педагогической помощи населению»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97229"/>
            <a:ext cx="977475" cy="919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5147"/>
            <a:ext cx="9199245" cy="732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</a:rPr>
              <a:t>Срок действия заключения ТПМПК</a:t>
            </a:r>
            <a:r>
              <a:rPr lang="ru-RU" sz="2800" spc="-5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spc="-5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spc="-5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1" y="1303528"/>
            <a:ext cx="11430000" cy="5652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tabLst>
                <a:tab pos="241300" algn="l"/>
              </a:tabLst>
            </a:pPr>
            <a:r>
              <a:rPr lang="ru-RU" sz="28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Заключение ТПМПК действительно для предъявления в ОУ в течение календарного года с даты его  подписания (п.23 приказа Минобразования и науки РФ от 20.09.2013г № 1082 «Об утверждении положения о ПМПК»).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tabLst>
                <a:tab pos="241300" algn="l"/>
              </a:tabLst>
            </a:pPr>
            <a:r>
              <a:rPr lang="ru-RU" sz="28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•Заключение ТПМПК действует на уровень образования,  если иное не указано, например, повторный осмотр через 1 год или по итогам  текущего учебного года, или через 6 месяцев (п. 2 Методических рекомендаций </a:t>
            </a: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          «</a:t>
            </a:r>
            <a:r>
              <a:rPr lang="ru-RU" sz="28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О совершенствовании деятельности ТПМПК»).</a:t>
            </a: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tabLst>
                <a:tab pos="241300" algn="l"/>
              </a:tabLst>
            </a:pPr>
            <a:r>
              <a:rPr lang="ru-RU" sz="28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•Для родителей (законных представителей) детей заключение ТПМПК носит рекомендательный характер. </a:t>
            </a: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Если </a:t>
            </a:r>
            <a:r>
              <a:rPr lang="ru-RU" sz="28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родители (законные представители) ребенка предоставили заключение ТПМПК в образовательное учреждение, то оно обязано создать специальные условия обучения.</a:t>
            </a:r>
          </a:p>
          <a:p>
            <a:pPr marL="241300" indent="-2286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endParaRPr lang="ru-RU" sz="2800" spc="-5" dirty="0">
              <a:solidFill>
                <a:schemeClr val="tx2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077" y="75235"/>
            <a:ext cx="97544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1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842" y="272966"/>
            <a:ext cx="11157740" cy="725792"/>
          </a:xfrm>
        </p:spPr>
        <p:txBody>
          <a:bodyPr rtlCol="0">
            <a:noAutofit/>
          </a:bodyPr>
          <a:lstStyle/>
          <a:p>
            <a:pPr algn="ctr" defTabSz="1218804">
              <a:defRPr/>
            </a:pP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Алгоритм действий образовательных учреждений </a:t>
            </a: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/>
            </a:r>
            <a:b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</a:b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при </a:t>
            </a: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поступлении ребенка с  заключением ТПМПК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205" y="1523529"/>
            <a:ext cx="11346065" cy="57125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99" b="1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ШАГ 1. </a:t>
            </a:r>
            <a:r>
              <a:rPr lang="ru-RU" sz="1999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родителями  (законными представителями)  заключения  ТПМПК в ОУ.  Заключение должно быть заверено синей печатью и подписано синими подписями.  Хранится заключение ТПМПК в личном деле обучающегося и действительно на уровень образования, например, начального общего образования или основного общего образования.</a:t>
            </a:r>
          </a:p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b="1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ШАГ 2.  </a:t>
            </a:r>
            <a:r>
              <a:rPr lang="ru-RU" sz="1999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Оформление согласия родителей (законных представителей) о переводе на  обучение по АООП НОО/ООО, заявление на оказание психолого-педагогической помощи.</a:t>
            </a:r>
          </a:p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- Приказ руководителя о зачислении ребенка  с ОВЗ в отдельный класс для обучающихся с ОВЗ (по категориям) и уровень образования;</a:t>
            </a:r>
          </a:p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приказ руководителя о зачислении ребенка с ОВЗ на обучение при совместном обучении (инклюзивное образование);</a:t>
            </a:r>
          </a:p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приказ руководителя об открытии и функционировании отдельного класса для обучающихся с ОВЗ  (по категориям) и (или) при совместном обучении  (инклюзивное образование), где указывается списочный состав обучающихся с ОВЗ, зачисленных на обучение в отдельном классе или совместное обучение (инклюзивное образование) определенного уровня образования.</a:t>
            </a:r>
          </a:p>
        </p:txBody>
      </p:sp>
      <p:sp>
        <p:nvSpPr>
          <p:cNvPr id="6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077" y="75235"/>
            <a:ext cx="97544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3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842" y="272966"/>
            <a:ext cx="11157740" cy="725792"/>
          </a:xfrm>
        </p:spPr>
        <p:txBody>
          <a:bodyPr rtlCol="0">
            <a:noAutofit/>
          </a:bodyPr>
          <a:lstStyle/>
          <a:p>
            <a:pPr algn="ctr" defTabSz="1218804">
              <a:defRPr/>
            </a:pP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Алгоритм действий образовательных учреждений </a:t>
            </a: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/>
            </a:r>
            <a:b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</a:b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при </a:t>
            </a: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поступлении ребенка с  заключением ТПМПК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205" y="1523529"/>
            <a:ext cx="11346065" cy="4081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99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Приказы руководителем издаются в трехдневный срок.</a:t>
            </a:r>
          </a:p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ШАГ 3. Анализ заключения ТПМПК на внеплановом заседании </a:t>
            </a:r>
            <a:r>
              <a:rPr lang="ru-RU" sz="1999" dirty="0" err="1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ППк</a:t>
            </a:r>
            <a:r>
              <a:rPr lang="ru-RU" sz="1999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ОУ:</a:t>
            </a:r>
          </a:p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какая программа и для какой категории детей с нарушенным развитием рекомендована, какой вариант программы и сроки обучения;</a:t>
            </a:r>
          </a:p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 в коррекционной работе каких специалистов нуждается ребенок; </a:t>
            </a:r>
          </a:p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по каким направлениям будет проводиться коррекционная работа, нужны ли другие условия (например, сопровождение </a:t>
            </a:r>
            <a:r>
              <a:rPr lang="ru-RU" sz="1999" dirty="0" err="1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тьютора</a:t>
            </a:r>
            <a:r>
              <a:rPr lang="ru-RU" sz="1999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ассистента);</a:t>
            </a:r>
          </a:p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повторный осмотр – например, через год.  Заносим данные в реестр  «Статистический учет заключений ТПМПК». </a:t>
            </a:r>
          </a:p>
        </p:txBody>
      </p:sp>
      <p:sp>
        <p:nvSpPr>
          <p:cNvPr id="6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077" y="75235"/>
            <a:ext cx="97544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842" y="272966"/>
            <a:ext cx="11157740" cy="725792"/>
          </a:xfrm>
        </p:spPr>
        <p:txBody>
          <a:bodyPr rtlCol="0">
            <a:noAutofit/>
          </a:bodyPr>
          <a:lstStyle/>
          <a:p>
            <a:pPr algn="ctr" defTabSz="1218804">
              <a:defRPr/>
            </a:pP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Алгоритм действий образовательных учреждений </a:t>
            </a: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/>
            </a:r>
            <a:b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</a:b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при </a:t>
            </a: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поступлении ребенка с  заключением ТПМПК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205" y="1523529"/>
            <a:ext cx="11346065" cy="423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999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077" y="75235"/>
            <a:ext cx="975445" cy="9144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" y="1150110"/>
            <a:ext cx="11437782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Статистический учет заключений ТПМПК в образовательном учреждении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60628"/>
              </p:ext>
            </p:extLst>
          </p:nvPr>
        </p:nvGraphicFramePr>
        <p:xfrm>
          <a:off x="117205" y="1795229"/>
          <a:ext cx="10984226" cy="2132941"/>
        </p:xfrm>
        <a:graphic>
          <a:graphicData uri="http://schemas.openxmlformats.org/drawingml/2006/table">
            <a:tbl>
              <a:tblPr firstRow="1" firstCol="1" bandRow="1"/>
              <a:tblGrid>
                <a:gridCol w="515755"/>
                <a:gridCol w="1700624"/>
                <a:gridCol w="1246409"/>
                <a:gridCol w="1288413"/>
                <a:gridCol w="1619552"/>
                <a:gridCol w="2076696"/>
                <a:gridCol w="1567781"/>
                <a:gridCol w="968996"/>
              </a:tblGrid>
              <a:tr h="1279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№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Ф.И.О. обучающегося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Дата рождения 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Класс/ программа обучения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Дата обследования на ТПМПК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Заключение ТПМПК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( дословно)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Повторный осмотр на ТПМПК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5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900" kern="5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7205" y="3963427"/>
            <a:ext cx="107761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24">
              <a:lnSpc>
                <a:spcPct val="150000"/>
              </a:lnSpc>
              <a:defRPr/>
            </a:pPr>
            <a:r>
              <a:rPr lang="ru-RU" b="1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ШАГ 4</a:t>
            </a: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. Обсуждение на внеплановом заседании </a:t>
            </a:r>
            <a:r>
              <a:rPr lang="ru-RU" kern="50" dirty="0" err="1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ППк</a:t>
            </a: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разработки АООП /АОП с учетом нозологии,  установление сроков и ответственных за данную работу,  обсуждение о назначении ведущих специалистов по организации коррекционной работы с детьми или ребенком с ОВЗ/ инвалидом, обсуждение вопросов по отслеживанию динамики развития и обучения обучающихся с ОВЗ, динамики коррекционной работы. </a:t>
            </a:r>
            <a:endParaRPr lang="ru-RU" sz="1200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9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842" y="272966"/>
            <a:ext cx="11157740" cy="725792"/>
          </a:xfrm>
        </p:spPr>
        <p:txBody>
          <a:bodyPr rtlCol="0">
            <a:noAutofit/>
          </a:bodyPr>
          <a:lstStyle/>
          <a:p>
            <a:pPr algn="ctr" defTabSz="1218804">
              <a:defRPr/>
            </a:pP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Алгоритм действий образовательных учреждений </a:t>
            </a: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/>
            </a:r>
            <a:b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</a:b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при </a:t>
            </a: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поступлении ребенка с  заключением ТПМПК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205" y="1523529"/>
            <a:ext cx="11346065" cy="423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999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077" y="75235"/>
            <a:ext cx="975445" cy="9144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2619" y="1196489"/>
            <a:ext cx="107761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24">
              <a:lnSpc>
                <a:spcPct val="150000"/>
              </a:lnSpc>
              <a:defRPr/>
            </a:pPr>
            <a:r>
              <a:rPr lang="ru-RU" b="1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ШАГ 5. </a:t>
            </a: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Заседание </a:t>
            </a:r>
            <a:r>
              <a:rPr lang="ru-RU" kern="50" dirty="0" err="1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внеплановогоППк</a:t>
            </a: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с присутствием родителей (законных представителей) по вопросам обучения их детей по АООП/ АОП в соответствии с заключениями и  рекомендациями ТПМПК; ознакомление с программой обучения, расписанием коррекционно-развивающих занятий, ведущими специалистами, осуществляющими психолого-педагогическое сопровождение детей с ОВЗ, ознакомление проводится  под подпись родителей (законных представителей)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b="1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Шаг 6. </a:t>
            </a: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Проведение плановых заседаний </a:t>
            </a:r>
            <a:r>
              <a:rPr lang="ru-RU" kern="50" dirty="0" err="1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ППк</a:t>
            </a: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ОУ по вопросам обсуждения динамики развития и обучения обучающихся с ОВЗ и трудностями в обучении по итогам каждой четверти, ознакомление родителей (законных представителей) с результатами обучения, направления листов контроля динамики и развития на ТПМПК в установленные сроки. При наличии у обучающихся отрицательной </a:t>
            </a:r>
            <a:r>
              <a:rPr lang="ru-RU" kern="50" dirty="0" err="1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динамикипо</a:t>
            </a: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итогам текущего учебного года </a:t>
            </a:r>
            <a:r>
              <a:rPr lang="ru-RU" kern="50" dirty="0" smtClean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они с </a:t>
            </a: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согласия родителей (законных представителей) направляются на ТПМПК в соответствии с Графиком приема детей на ТПМПК, утвержденным приказом управления образования администрации СГО.</a:t>
            </a:r>
          </a:p>
        </p:txBody>
      </p:sp>
    </p:spTree>
    <p:extLst>
      <p:ext uri="{BB962C8B-B14F-4D97-AF65-F5344CB8AC3E}">
        <p14:creationId xmlns:p14="http://schemas.microsoft.com/office/powerpoint/2010/main" val="242162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842" y="272966"/>
            <a:ext cx="11157740" cy="725792"/>
          </a:xfrm>
        </p:spPr>
        <p:txBody>
          <a:bodyPr rtlCol="0">
            <a:noAutofit/>
          </a:bodyPr>
          <a:lstStyle/>
          <a:p>
            <a:pPr algn="ctr" defTabSz="1218804">
              <a:defRPr/>
            </a:pP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Алгоритм действий образовательных учреждений </a:t>
            </a: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/>
            </a:r>
            <a:b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</a:b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при </a:t>
            </a: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поступлении ребенка с  заключением ТПМПК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205" y="1523529"/>
            <a:ext cx="11346065" cy="423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999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077" y="75235"/>
            <a:ext cx="975445" cy="9144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2619" y="1196489"/>
            <a:ext cx="1077615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Издание приказов по общеобразовательному учреждению: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  разработке положения об открытии и функционированию отдельного класса для обучающихся с ОВЗ (по категориям) или инклюзивного класса;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 о создании рабочей группы по разработке АООП /АОП по уровням образования при наличии в образовательном учреждении отдельных классов для обучающихся с ОВЗ (по категориям) или инклюзивном образовании;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 о  разработке и утверждении  положения о рабочей группе; 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 разработке и реализации адаптированных основных общеобразовательных программ по уровням образования при наличии в ОУ отдельных классов для обучающихся с ОВЗ (по категориям);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 о разработке  и реализации адаптированных образовательных программ  и / или индивидуальных учебных планов для каждого обучающегося с ОВЗ при совместном обучении (инклюзивное образование);</a:t>
            </a:r>
          </a:p>
        </p:txBody>
      </p:sp>
    </p:spTree>
    <p:extLst>
      <p:ext uri="{BB962C8B-B14F-4D97-AF65-F5344CB8AC3E}">
        <p14:creationId xmlns:p14="http://schemas.microsoft.com/office/powerpoint/2010/main" val="23385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842" y="272966"/>
            <a:ext cx="11157740" cy="725792"/>
          </a:xfrm>
        </p:spPr>
        <p:txBody>
          <a:bodyPr rtlCol="0">
            <a:noAutofit/>
          </a:bodyPr>
          <a:lstStyle/>
          <a:p>
            <a:pPr algn="ctr" defTabSz="1218804">
              <a:defRPr/>
            </a:pP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Алгоритм действий образовательных учреждений </a:t>
            </a: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/>
            </a:r>
            <a:b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</a:b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при </a:t>
            </a: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поступлении ребенка с  заключением ТПМПК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205" y="1523529"/>
            <a:ext cx="11346065" cy="423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999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077" y="75235"/>
            <a:ext cx="975445" cy="9144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2619" y="1196489"/>
            <a:ext cx="10776159" cy="544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об утверждении адаптированных основных общеобразовательных программ по уровня образования при наличии в ОУ отдельных классов для обучающихся с ОВЗ (по категориям);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об утверждении адаптированных образовательных программ и/или индивидуальных учебных планов для каждого обучающегося с ОВЗ при совместном обучении (ежегодно);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об утверждении положения об обучении по ИУП;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об утверждении положения о  системе оценок, текущем контроле успеваемости,  формах  и порядке проведения  промежуточной аттестации обучающихся с ОВЗ;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об утверждении положения об оценивании обучающихся в период </a:t>
            </a:r>
            <a:r>
              <a:rPr lang="ru-RU" kern="50" dirty="0" err="1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безотметочного</a:t>
            </a: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обучения; 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об утверждении положения о проведении коррекционно-развивающих занятий;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об утверждении программы внеурочной деятельности;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об утверждении программы коррекционной работы и ее реализации;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об утверждении списка учебников и учебных пособий, используемых в образовательном процессе, перечень УМК;</a:t>
            </a:r>
          </a:p>
        </p:txBody>
      </p:sp>
    </p:spTree>
    <p:extLst>
      <p:ext uri="{BB962C8B-B14F-4D97-AF65-F5344CB8AC3E}">
        <p14:creationId xmlns:p14="http://schemas.microsoft.com/office/powerpoint/2010/main" val="17129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842" y="272966"/>
            <a:ext cx="11157740" cy="725792"/>
          </a:xfrm>
        </p:spPr>
        <p:txBody>
          <a:bodyPr rtlCol="0">
            <a:noAutofit/>
          </a:bodyPr>
          <a:lstStyle/>
          <a:p>
            <a:pPr algn="ctr" defTabSz="1218804">
              <a:defRPr/>
            </a:pP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Алгоритм действий образовательных учреждений </a:t>
            </a: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/>
            </a:r>
            <a:b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</a:b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при </a:t>
            </a: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поступлении ребенка с  заключением ТПМПК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205" y="1523529"/>
            <a:ext cx="11346065" cy="423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999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077" y="75235"/>
            <a:ext cx="975445" cy="9144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205" y="1196489"/>
            <a:ext cx="11846195" cy="545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- о проведении </a:t>
            </a:r>
            <a:r>
              <a:rPr lang="ru-RU" kern="50" dirty="0" err="1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внутришкольного</a:t>
            </a: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контроля по реализации АООП /АОП для обучающихся с ОВЗ  по уровням образования;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 создании и организации работы психолого-педагогического консилиума в ОУ;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об утверждении положения о деятельности </a:t>
            </a:r>
            <a:r>
              <a:rPr lang="ru-RU" kern="50" dirty="0" err="1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ППк</a:t>
            </a: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ОУ;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 внесении изменений в должностные инструкции учителей, заместителя директора по УВР, курирующего реализацию АООП НОО и ООО обучающихся с ОВЗ; педагога-психолога, учителя- логопеда, социального педагога, педагога дополнительного образования, работающих с обучающимися с ОВЗ; 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-об утверждении плана методической работы (раздел плана в части сопровождения реализации АООП НОО и ООО обучающихся с ОВЗ; АООП образования обучающихся с умственной отсталостью (интеллектуальными нарушениями);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об утверждении плана-графика повышения квалификации членов педагогического  коллектива, административного состава, педагога-психолога, учителя-дефектолога, учителя-логопеда, социального педагога  по вопросам  реализации АООП   НОО   и   ООО и обучения обучающихся с ОВЗ различных нозологий.</a:t>
            </a:r>
          </a:p>
          <a:p>
            <a:pPr marL="380876" indent="-380876" algn="just" defTabSz="914224">
              <a:lnSpc>
                <a:spcPct val="150000"/>
              </a:lnSpc>
              <a:buFontTx/>
              <a:buChar char="-"/>
              <a:defRPr/>
            </a:pPr>
            <a:endParaRPr lang="ru-RU" kern="50" dirty="0">
              <a:solidFill>
                <a:schemeClr val="tx2">
                  <a:lumMod val="50000"/>
                </a:schemeClr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842" y="272966"/>
            <a:ext cx="11157740" cy="725792"/>
          </a:xfrm>
        </p:spPr>
        <p:txBody>
          <a:bodyPr rtlCol="0">
            <a:noAutofit/>
          </a:bodyPr>
          <a:lstStyle/>
          <a:p>
            <a:pPr algn="ctr" defTabSz="1218804">
              <a:defRPr/>
            </a:pP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Алгоритм действий образовательных учреждений </a:t>
            </a: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/>
            </a:r>
            <a:b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</a:b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при </a:t>
            </a: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поступлении ребенка с  заключением ТПМПК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205" y="1523529"/>
            <a:ext cx="11346065" cy="423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999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077" y="75235"/>
            <a:ext cx="975445" cy="9144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205" y="1196489"/>
            <a:ext cx="1184619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24">
              <a:defRPr/>
            </a:pPr>
            <a:r>
              <a:rPr lang="ru-RU" sz="2400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 проведении </a:t>
            </a:r>
            <a:r>
              <a:rPr lang="ru-RU" sz="2400" kern="50" dirty="0" err="1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внутришкольного</a:t>
            </a:r>
            <a:r>
              <a:rPr lang="ru-RU" sz="2400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контроля по реализации АООП /АОП для обучающихся с ОВЗ  по уровням образования;</a:t>
            </a:r>
          </a:p>
          <a:p>
            <a:pPr algn="just" defTabSz="914224">
              <a:defRPr/>
            </a:pPr>
            <a:r>
              <a:rPr lang="ru-RU" sz="2400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 создании и организации работы психолого-педагогического консилиума в ОУ;</a:t>
            </a:r>
          </a:p>
          <a:p>
            <a:pPr algn="just" defTabSz="914224">
              <a:defRPr/>
            </a:pPr>
            <a:r>
              <a:rPr lang="ru-RU" sz="2400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об утверждении положения о деятельности </a:t>
            </a:r>
            <a:r>
              <a:rPr lang="ru-RU" sz="2400" kern="50" dirty="0" err="1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ППк</a:t>
            </a:r>
            <a:r>
              <a:rPr lang="ru-RU" sz="2400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 ОУ;</a:t>
            </a:r>
          </a:p>
          <a:p>
            <a:pPr algn="just" defTabSz="914224">
              <a:defRPr/>
            </a:pPr>
            <a:r>
              <a:rPr lang="ru-RU" sz="2400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 внесении изменений в должностные инструкции учителей, заместителя директора по УВР, курирующего реализацию АООП НОО и ООО обучающихся с ОВЗ; педагога-психолога, учителя- логопеда, социального педагога, педагога дополнительного образования, работающих с обучающимися с ОВЗ; </a:t>
            </a:r>
          </a:p>
          <a:p>
            <a:pPr algn="just" defTabSz="914224">
              <a:defRPr/>
            </a:pPr>
            <a:r>
              <a:rPr lang="ru-RU" sz="2400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-об утверждении плана методической работы (раздел плана в части сопровождения реализации АООП НОО и ООО обучающихся с ОВЗ; АООП образования обучающихся с умственной отсталостью (интеллектуальными нарушениями);</a:t>
            </a:r>
          </a:p>
          <a:p>
            <a:pPr algn="just" defTabSz="914224">
              <a:defRPr/>
            </a:pPr>
            <a:r>
              <a:rPr lang="ru-RU" sz="2400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об утверждении плана-графика повышения квалификации членов педагогического  коллектива, административного состава, педагога-психолога, учителя-дефектолога, учителя-логопеда, социального педагога  по вопросам  реализации АООП   НОО   и   ООО и обучения обучающихся с ОВЗ различных нозологий.</a:t>
            </a:r>
          </a:p>
          <a:p>
            <a:pPr marL="380876" indent="-380876" algn="just" defTabSz="914224">
              <a:buFontTx/>
              <a:buChar char="-"/>
              <a:defRPr/>
            </a:pPr>
            <a:endParaRPr lang="ru-RU" sz="2400" kern="50" dirty="0">
              <a:solidFill>
                <a:schemeClr val="tx2">
                  <a:lumMod val="50000"/>
                </a:schemeClr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80876" indent="-380876" algn="just" defTabSz="914224">
              <a:buFontTx/>
              <a:buChar char="-"/>
              <a:defRPr/>
            </a:pPr>
            <a:endParaRPr lang="ru-RU" sz="2400" kern="50" dirty="0">
              <a:solidFill>
                <a:schemeClr val="tx2">
                  <a:lumMod val="50000"/>
                </a:schemeClr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842" y="272966"/>
            <a:ext cx="11157740" cy="725792"/>
          </a:xfrm>
        </p:spPr>
        <p:txBody>
          <a:bodyPr rtlCol="0">
            <a:noAutofit/>
          </a:bodyPr>
          <a:lstStyle/>
          <a:p>
            <a:pPr algn="ctr" defTabSz="1218804">
              <a:defRPr/>
            </a:pP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Алгоритм действий образовательных учреждений </a:t>
            </a: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/>
            </a:r>
            <a:b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</a:br>
            <a:r>
              <a:rPr lang="ru-RU" altLang="zh-CN" sz="2399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при </a:t>
            </a:r>
            <a:r>
              <a:rPr lang="ru-RU" altLang="zh-CN" sz="2399" dirty="0">
                <a:solidFill>
                  <a:schemeClr val="tx2">
                    <a:lumMod val="50000"/>
                  </a:schemeClr>
                </a:solidFill>
                <a:latin typeface="+mj-lt"/>
                <a:ea typeface="微软雅黑" pitchFamily="34" charset="-122"/>
                <a:cs typeface="+mn-cs"/>
              </a:rPr>
              <a:t>поступлении ребенка с  заключением ТПМПК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7205" y="1523529"/>
            <a:ext cx="11346065" cy="423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914224">
              <a:lnSpc>
                <a:spcPct val="115000"/>
              </a:lnSpc>
              <a:spcAft>
                <a:spcPts val="1333"/>
              </a:spcAft>
              <a:defRPr/>
            </a:pPr>
            <a:r>
              <a:rPr lang="ru-RU" sz="1999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999" dirty="0">
              <a:solidFill>
                <a:schemeClr val="tx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077" y="75235"/>
            <a:ext cx="975445" cy="9144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205" y="1196489"/>
            <a:ext cx="118461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24">
              <a:lnSpc>
                <a:spcPct val="150000"/>
              </a:lnSpc>
              <a:defRPr/>
            </a:pPr>
            <a:r>
              <a:rPr lang="ru-RU" sz="2400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- Наряду с основной документацией данными педагогами разрабатываются рабочие программы по профилю, например: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sz="2400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•«программа дефектологического сопровождения обучающихся с задержкой психического </a:t>
            </a:r>
            <a:r>
              <a:rPr lang="ru-RU" sz="2400" kern="50" dirty="0" smtClean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развития»; </a:t>
            </a:r>
            <a:endParaRPr lang="ru-RU" sz="2400" kern="50" dirty="0">
              <a:solidFill>
                <a:schemeClr val="tx2">
                  <a:lumMod val="50000"/>
                </a:schemeClr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just" defTabSz="914224">
              <a:lnSpc>
                <a:spcPct val="150000"/>
              </a:lnSpc>
              <a:defRPr/>
            </a:pPr>
            <a:r>
              <a:rPr lang="ru-RU" sz="2400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•«программа логопедического сопровождения обучающихся с задержкой психического </a:t>
            </a:r>
            <a:r>
              <a:rPr lang="ru-RU" sz="2400" kern="50" dirty="0" smtClean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развития»1-4 </a:t>
            </a:r>
            <a:r>
              <a:rPr lang="ru-RU" sz="2400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классы»;</a:t>
            </a:r>
          </a:p>
          <a:p>
            <a:pPr algn="just" defTabSz="914224">
              <a:lnSpc>
                <a:spcPct val="150000"/>
              </a:lnSpc>
              <a:defRPr/>
            </a:pPr>
            <a:r>
              <a:rPr lang="ru-RU" sz="2400" kern="50" dirty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•«программа психологического сопровождения обучающихся с задержкой психического </a:t>
            </a:r>
            <a:r>
              <a:rPr lang="ru-RU" sz="2400" kern="50" dirty="0" smtClean="0">
                <a:solidFill>
                  <a:schemeClr val="tx2">
                    <a:lumMod val="50000"/>
                  </a:schemeClr>
                </a:solidFill>
                <a:ea typeface="Arial Unicode MS" panose="020B0604020202020204" pitchFamily="34" charset="-128"/>
                <a:cs typeface="Times New Roman" panose="02020603050405020304" pitchFamily="18" charset="0"/>
              </a:rPr>
              <a:t>развития».</a:t>
            </a:r>
            <a:endParaRPr lang="ru-RU" sz="2400" kern="50" dirty="0">
              <a:solidFill>
                <a:schemeClr val="tx2">
                  <a:lumMod val="50000"/>
                </a:schemeClr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80876" indent="-380876" algn="just" defTabSz="914224">
              <a:lnSpc>
                <a:spcPct val="150000"/>
              </a:lnSpc>
              <a:buFontTx/>
              <a:buChar char="-"/>
              <a:defRPr/>
            </a:pPr>
            <a:endParaRPr lang="ru-RU" sz="2400" kern="50" dirty="0">
              <a:solidFill>
                <a:schemeClr val="tx2">
                  <a:lumMod val="50000"/>
                </a:schemeClr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380876" indent="-380876" algn="just" defTabSz="914224">
              <a:lnSpc>
                <a:spcPct val="150000"/>
              </a:lnSpc>
              <a:buFontTx/>
              <a:buChar char="-"/>
              <a:defRPr/>
            </a:pPr>
            <a:endParaRPr lang="ru-RU" sz="2400" kern="50" dirty="0">
              <a:solidFill>
                <a:schemeClr val="tx2">
                  <a:lumMod val="50000"/>
                </a:schemeClr>
              </a:solidFill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9739"/>
            <a:ext cx="3592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tx1"/>
                </a:solidFill>
              </a:rPr>
              <a:t>Используемые</a:t>
            </a:r>
            <a:r>
              <a:rPr sz="2400" spc="-75" dirty="0">
                <a:solidFill>
                  <a:schemeClr val="tx1"/>
                </a:solidFill>
              </a:rPr>
              <a:t> </a:t>
            </a:r>
            <a:r>
              <a:rPr sz="2400" spc="-5" dirty="0">
                <a:solidFill>
                  <a:schemeClr val="tx1"/>
                </a:solidFill>
              </a:rPr>
              <a:t>сокращения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rgbClr val="FF5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5364" y="1205484"/>
            <a:ext cx="8416925" cy="46462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FF5845"/>
              </a:buClr>
              <a:buFont typeface="Wingdings"/>
              <a:buChar char=""/>
              <a:tabLst>
                <a:tab pos="241300" algn="l"/>
              </a:tabLst>
            </a:pP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ОВЗ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 –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ограниченные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возможности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здоровья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Clr>
                <a:srgbClr val="FF5845"/>
              </a:buClr>
              <a:buFont typeface="Wingdings"/>
              <a:buChar char=""/>
              <a:tabLst>
                <a:tab pos="241300" algn="l"/>
              </a:tabLst>
            </a:pP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ОО</a:t>
            </a:r>
            <a:r>
              <a:rPr sz="2000" spc="-2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–</a:t>
            </a:r>
            <a:r>
              <a:rPr sz="2000" spc="-2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образовательная</a:t>
            </a:r>
            <a:r>
              <a:rPr sz="2000" spc="-2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организация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FF5845"/>
              </a:buClr>
              <a:buFont typeface="Wingdings"/>
              <a:buChar char=""/>
              <a:tabLst>
                <a:tab pos="241300" algn="l"/>
              </a:tabLst>
            </a:pP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ПМПК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- 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психолого-медико-педагогическая</a:t>
            </a:r>
            <a:r>
              <a:rPr sz="2000" spc="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комиссия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lr>
                <a:srgbClr val="FF5845"/>
              </a:buClr>
              <a:buFont typeface="Wingdings"/>
              <a:buChar char=""/>
              <a:tabLst>
                <a:tab pos="241300" algn="l"/>
              </a:tabLst>
            </a:pP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ППк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 –</a:t>
            </a:r>
            <a:r>
              <a:rPr sz="2000" spc="1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психолого-педагогический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консилиум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Clr>
                <a:srgbClr val="FF5845"/>
              </a:buClr>
              <a:buFont typeface="Wingdings"/>
              <a:buChar char=""/>
              <a:tabLst>
                <a:tab pos="241300" algn="l"/>
              </a:tabLst>
            </a:pP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МСЭ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–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бюро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медико-социальной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экспертизы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FF5845"/>
              </a:buClr>
              <a:buFont typeface="Wingdings"/>
              <a:buChar char=""/>
              <a:tabLst>
                <a:tab pos="241300" algn="l"/>
              </a:tabLst>
            </a:pPr>
            <a:r>
              <a:rPr sz="2000" spc="-30" dirty="0">
                <a:solidFill>
                  <a:srgbClr val="455576"/>
                </a:solidFill>
                <a:latin typeface="Calibri"/>
                <a:cs typeface="Calibri"/>
              </a:rPr>
              <a:t>ИПРА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 –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индивидуальная программа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реабилитации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абилитации инвалида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lr>
                <a:srgbClr val="FF5845"/>
              </a:buClr>
              <a:buFont typeface="Wingdings"/>
              <a:buChar char=""/>
              <a:tabLst>
                <a:tab pos="241300" algn="l"/>
              </a:tabLst>
            </a:pP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АООП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–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 адаптированная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основная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 образовательная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программа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Clr>
                <a:srgbClr val="FF5845"/>
              </a:buClr>
              <a:buFont typeface="Wingdings"/>
              <a:buChar char=""/>
              <a:tabLst>
                <a:tab pos="241300" algn="l"/>
              </a:tabLst>
            </a:pP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ТНР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–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 тяжелые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 нарушения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речи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FF5845"/>
              </a:buClr>
              <a:buFont typeface="Wingdings"/>
              <a:buChar char=""/>
              <a:tabLst>
                <a:tab pos="241300" algn="l"/>
              </a:tabLst>
            </a:pP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НОДА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 –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нарушения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опорно-двигательного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аппарата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lr>
                <a:srgbClr val="FF5845"/>
              </a:buClr>
              <a:buFont typeface="Wingdings"/>
              <a:buChar char=""/>
              <a:tabLst>
                <a:tab pos="241300" algn="l"/>
              </a:tabLst>
            </a:pP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ЗПР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–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 задержка психического</a:t>
            </a:r>
            <a:r>
              <a:rPr sz="2000" spc="-2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развития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5"/>
              </a:spcBef>
              <a:buClr>
                <a:srgbClr val="FF5845"/>
              </a:buClr>
              <a:buFont typeface="Wingdings"/>
              <a:buChar char=""/>
              <a:tabLst>
                <a:tab pos="241300" algn="l"/>
              </a:tabLst>
            </a:pPr>
            <a:r>
              <a:rPr sz="2000" spc="-55" dirty="0">
                <a:solidFill>
                  <a:srgbClr val="455576"/>
                </a:solidFill>
                <a:latin typeface="Calibri"/>
                <a:cs typeface="Calibri"/>
              </a:rPr>
              <a:t>РАС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–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расстройства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аутистического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спектра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9"/>
              </a:spcBef>
              <a:buClr>
                <a:srgbClr val="FF5845"/>
              </a:buClr>
              <a:buFont typeface="Wingdings"/>
              <a:buChar char=""/>
              <a:tabLst>
                <a:tab pos="241300" algn="l"/>
              </a:tabLst>
            </a:pPr>
            <a:r>
              <a:rPr sz="2000" spc="-25" dirty="0">
                <a:solidFill>
                  <a:srgbClr val="455576"/>
                </a:solidFill>
                <a:latin typeface="Calibri"/>
                <a:cs typeface="Calibri"/>
              </a:rPr>
              <a:t>УО</a:t>
            </a:r>
            <a:r>
              <a:rPr sz="2000" spc="-2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–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умственная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отсталость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05"/>
              </a:spcBef>
              <a:buClr>
                <a:srgbClr val="FF5845"/>
              </a:buClr>
              <a:buFont typeface="Wingdings"/>
              <a:buChar char=""/>
              <a:tabLst>
                <a:tab pos="241300" algn="l"/>
              </a:tabLst>
            </a:pP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ТМНР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–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тяжелые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множественные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нарушения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развития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19388"/>
            <a:ext cx="975445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5147"/>
            <a:ext cx="9827261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425"/>
              </a:spcBef>
            </a:pPr>
            <a:r>
              <a:rPr lang="ru-RU" sz="2800" spc="-5" dirty="0">
                <a:solidFill>
                  <a:schemeClr val="tx2">
                    <a:lumMod val="50000"/>
                  </a:schemeClr>
                </a:solidFill>
              </a:rPr>
              <a:t>ШАГ 4. Владение членами ТПМПК полной информацией об ОО</a:t>
            </a:r>
            <a:br>
              <a:rPr lang="ru-RU" sz="2800" spc="-5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800" spc="-5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8601" y="1303528"/>
            <a:ext cx="11430000" cy="4842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tabLst>
                <a:tab pos="241300" algn="l"/>
              </a:tabLst>
            </a:pPr>
            <a:r>
              <a:rPr lang="ru-RU" sz="28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Картирование образовательных </a:t>
            </a: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ресурсов (ежегодный мониторинг):</a:t>
            </a:r>
            <a:endParaRPr lang="ru-RU" sz="2800" spc="-5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Общая </a:t>
            </a:r>
            <a:r>
              <a:rPr lang="ru-RU" sz="28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информация о школе</a:t>
            </a: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;</a:t>
            </a:r>
          </a:p>
          <a:p>
            <a:pPr marL="469900" indent="-4572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Информация о доступности образовательных организаций для обучающихся с ОВЗ и детей-инвалидов;</a:t>
            </a:r>
          </a:p>
          <a:p>
            <a:pPr marL="469900" indent="-4572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Реализуемые  образовательные программы;</a:t>
            </a:r>
          </a:p>
          <a:p>
            <a:pPr marL="469900" indent="-4572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Информация о службе психолого-педагогического сопровождения (кадры, порядок работы);</a:t>
            </a:r>
          </a:p>
          <a:p>
            <a:pPr marL="469900" indent="-4572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Другая информация о созданных специальных условиях получения образования;</a:t>
            </a:r>
          </a:p>
          <a:p>
            <a:pPr marL="469900" indent="-4572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Arial" panose="020B0604020202020204" pitchFamily="34" charset="0"/>
              <a:buChar char="•"/>
              <a:tabLst>
                <a:tab pos="241300" algn="l"/>
              </a:tabLst>
            </a:pPr>
            <a:endParaRPr lang="ru-RU" sz="2800" spc="-5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endParaRPr lang="ru-RU" sz="2800" spc="-5" dirty="0">
              <a:solidFill>
                <a:schemeClr val="tx2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077" y="75235"/>
            <a:ext cx="97544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19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F2F3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9712" y="478046"/>
            <a:ext cx="5943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ШАГ</a:t>
            </a:r>
            <a:r>
              <a:rPr sz="28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5.</a:t>
            </a:r>
            <a:r>
              <a:rPr sz="28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Проведение</a:t>
            </a:r>
            <a:r>
              <a:rPr sz="28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мониторинга</a:t>
            </a:r>
            <a:endParaRPr sz="28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" y="3724147"/>
            <a:ext cx="11045824" cy="3008324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1300" marR="5080" indent="-228600" algn="just">
              <a:lnSpc>
                <a:spcPct val="100600"/>
              </a:lnSpc>
              <a:spcBef>
                <a:spcPts val="8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lang="ru-RU" sz="2400" spc="-1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Последовательность действий в проведение аудита (мониторинга) </a:t>
            </a:r>
            <a:r>
              <a:rPr lang="ru-RU" sz="2400" spc="-1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выполнения образовательной </a:t>
            </a:r>
            <a:r>
              <a:rPr lang="ru-RU" sz="2400" spc="-1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организацией рекомендаций ТПМПК по созданию </a:t>
            </a:r>
            <a:r>
              <a:rPr lang="ru-RU" sz="2400" spc="-1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специальных условий </a:t>
            </a:r>
            <a:r>
              <a:rPr lang="ru-RU" sz="2400" spc="-1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для образования лицами с ограниченными возможностями здоровья, детей-инвалидов определена в </a:t>
            </a:r>
            <a:r>
              <a:rPr lang="ru-RU" sz="2400" spc="-1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Регламенте  </a:t>
            </a:r>
            <a:r>
              <a:rPr lang="ru-RU" sz="2400" spc="-1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оказания психолого-педагогических услуг, </a:t>
            </a:r>
            <a:r>
              <a:rPr lang="ru-RU" sz="2400" spc="-1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реализуемых МБКДУ </a:t>
            </a:r>
            <a:r>
              <a:rPr lang="ru-RU" sz="2400" spc="-10" dirty="0">
                <a:solidFill>
                  <a:schemeClr val="tx2">
                    <a:lumMod val="50000"/>
                  </a:schemeClr>
                </a:solidFill>
                <a:cs typeface="Calibri"/>
              </a:rPr>
              <a:t>«Центр психолого-педагогической помощи населению</a:t>
            </a:r>
            <a:r>
              <a:rPr lang="ru-RU" sz="2400" spc="-1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», структурное подразделение «Территориальная </a:t>
            </a:r>
            <a:r>
              <a:rPr lang="ru-RU" sz="2400" spc="-1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психолого-медико-педагогическая </a:t>
            </a:r>
            <a:r>
              <a:rPr lang="ru-RU" sz="2400" spc="-1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комиссия Соликамского </a:t>
            </a:r>
            <a:r>
              <a:rPr lang="ru-RU" sz="2400" spc="-1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городского округа</a:t>
            </a:r>
            <a:r>
              <a:rPr lang="ru-RU" sz="2400" spc="-1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» от 15.10.2019 года (размещен на сайте Учреждения).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412" y="1294593"/>
            <a:ext cx="10417175" cy="2057615"/>
          </a:xfrm>
          <a:prstGeom prst="rect">
            <a:avLst/>
          </a:prstGeom>
          <a:solidFill>
            <a:srgbClr val="F7F2F3"/>
          </a:solidFill>
          <a:ln w="9525">
            <a:solidFill>
              <a:srgbClr val="FF5845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65"/>
              </a:spcBef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Пункт</a:t>
            </a:r>
            <a:r>
              <a:rPr sz="2400" spc="39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12</a:t>
            </a:r>
            <a:r>
              <a:rPr sz="2400" spc="40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Положения</a:t>
            </a:r>
            <a:r>
              <a:rPr sz="2400" spc="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40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ПМПК</a:t>
            </a:r>
            <a:r>
              <a:rPr sz="2400" spc="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(Приказ</a:t>
            </a:r>
            <a:r>
              <a:rPr sz="2400" spc="40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Минобрнауки</a:t>
            </a:r>
            <a:r>
              <a:rPr sz="2400" spc="40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от</a:t>
            </a:r>
            <a:r>
              <a:rPr sz="2400" spc="40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20.09.2013</a:t>
            </a:r>
            <a:r>
              <a:rPr sz="2400" spc="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№</a:t>
            </a:r>
            <a:r>
              <a:rPr sz="2400" spc="409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1082)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91440" marR="84455">
              <a:lnSpc>
                <a:spcPts val="3190"/>
              </a:lnSpc>
              <a:spcBef>
                <a:spcPts val="65"/>
              </a:spcBef>
              <a:tabLst>
                <a:tab pos="1491615" algn="l"/>
                <a:tab pos="1722120" algn="l"/>
                <a:tab pos="1957705" algn="l"/>
                <a:tab pos="2730500" algn="l"/>
                <a:tab pos="3385185" algn="l"/>
                <a:tab pos="3718560" algn="l"/>
                <a:tab pos="5322570" algn="l"/>
                <a:tab pos="5688965" algn="l"/>
                <a:tab pos="6526530" algn="l"/>
                <a:tab pos="7143115" algn="l"/>
                <a:tab pos="7469505" algn="l"/>
                <a:tab pos="8380730" algn="l"/>
                <a:tab pos="8516620" algn="l"/>
                <a:tab pos="8828405" algn="l"/>
              </a:tabLst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«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ми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ия	им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	пр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ав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щ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ст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ят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ь	м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ни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ринг	уч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ет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	ре</a:t>
            </a:r>
            <a:r>
              <a:rPr sz="2400" spc="-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ме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ац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й  </a:t>
            </a:r>
            <a:r>
              <a:rPr sz="2400" spc="-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ми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ии	по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да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ию	н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б</a:t>
            </a:r>
            <a:r>
              <a:rPr sz="2400" spc="-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</a:t>
            </a:r>
            <a:r>
              <a:rPr sz="2400" spc="-7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имых	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ов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ий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ля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ен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ия		и	в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ания</a:t>
            </a:r>
          </a:p>
          <a:p>
            <a:pPr marL="91440" marR="84455">
              <a:lnSpc>
                <a:spcPts val="3100"/>
              </a:lnSpc>
              <a:spcBef>
                <a:spcPts val="100"/>
              </a:spcBef>
              <a:tabLst>
                <a:tab pos="1068070" algn="l"/>
                <a:tab pos="1440180" algn="l"/>
                <a:tab pos="3933190" algn="l"/>
                <a:tab pos="6015990" algn="l"/>
                <a:tab pos="6388100" algn="l"/>
                <a:tab pos="7378065" algn="l"/>
                <a:tab pos="7749540" algn="l"/>
                <a:tab pos="8755380" algn="l"/>
                <a:tab pos="9201785" algn="l"/>
              </a:tabLst>
            </a:pP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й	в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-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ль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ых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ани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аци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ях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,	а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ж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	в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ь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</a:t>
            </a:r>
            <a:r>
              <a:rPr sz="2400" spc="-9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ас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ия  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родителей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(законных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представителей) детей)»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077" y="75235"/>
            <a:ext cx="975445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746" y="2177796"/>
            <a:ext cx="10784840" cy="129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90"/>
              </a:lnSpc>
              <a:spcBef>
                <a:spcPts val="100"/>
              </a:spcBef>
            </a:pPr>
            <a:r>
              <a:rPr sz="4400" spc="-5" dirty="0">
                <a:solidFill>
                  <a:schemeClr val="tx2">
                    <a:lumMod val="50000"/>
                  </a:schemeClr>
                </a:solidFill>
              </a:rPr>
              <a:t>Организация</a:t>
            </a:r>
            <a:r>
              <a:rPr sz="4400" spc="-2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4400" spc="-15" dirty="0">
                <a:solidFill>
                  <a:schemeClr val="tx2">
                    <a:lumMod val="50000"/>
                  </a:schemeClr>
                </a:solidFill>
              </a:rPr>
              <a:t>деятельности</a:t>
            </a:r>
            <a:endParaRPr sz="4400" dirty="0">
              <a:solidFill>
                <a:schemeClr val="tx2">
                  <a:lumMod val="50000"/>
                </a:schemeClr>
              </a:solidFill>
            </a:endParaRPr>
          </a:p>
          <a:p>
            <a:pPr marL="12700">
              <a:lnSpc>
                <a:spcPts val="4990"/>
              </a:lnSpc>
            </a:pPr>
            <a:r>
              <a:rPr sz="4400" spc="-20" dirty="0">
                <a:solidFill>
                  <a:schemeClr val="tx2">
                    <a:lumMod val="50000"/>
                  </a:schemeClr>
                </a:solidFill>
              </a:rPr>
              <a:t>психолого-педагогического</a:t>
            </a:r>
            <a:r>
              <a:rPr sz="4400" spc="1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4400" spc="-15" dirty="0">
                <a:solidFill>
                  <a:schemeClr val="tx2">
                    <a:lumMod val="50000"/>
                  </a:schemeClr>
                </a:solidFill>
              </a:rPr>
              <a:t>консилиума</a:t>
            </a:r>
            <a:r>
              <a:rPr sz="4400" spc="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4400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sz="4400" spc="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4400" spc="-5" dirty="0">
                <a:solidFill>
                  <a:schemeClr val="tx2">
                    <a:lumMod val="50000"/>
                  </a:schemeClr>
                </a:solidFill>
              </a:rPr>
              <a:t>ОО</a:t>
            </a:r>
            <a:endParaRPr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381000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8" y="459739"/>
            <a:ext cx="990346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Консилиум</a:t>
            </a:r>
            <a:r>
              <a:rPr lang="ru-RU" sz="2400" spc="-1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rgbClr val="FF5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31454" y="1722513"/>
            <a:ext cx="3314700" cy="869950"/>
            <a:chOff x="931454" y="1722513"/>
            <a:chExt cx="3314700" cy="869950"/>
          </a:xfrm>
          <a:solidFill>
            <a:schemeClr val="accent5">
              <a:lumMod val="50000"/>
            </a:schemeClr>
          </a:solidFill>
        </p:grpSpPr>
        <p:sp>
          <p:nvSpPr>
            <p:cNvPr id="6" name="object 6"/>
            <p:cNvSpPr/>
            <p:nvPr/>
          </p:nvSpPr>
          <p:spPr>
            <a:xfrm>
              <a:off x="937804" y="1728863"/>
              <a:ext cx="3302000" cy="857250"/>
            </a:xfrm>
            <a:custGeom>
              <a:avLst/>
              <a:gdLst/>
              <a:ahLst/>
              <a:cxnLst/>
              <a:rect l="l" t="t" r="r" b="b"/>
              <a:pathLst>
                <a:path w="3302000" h="857250">
                  <a:moveTo>
                    <a:pt x="2873185" y="0"/>
                  </a:moveTo>
                  <a:lnTo>
                    <a:pt x="0" y="0"/>
                  </a:lnTo>
                  <a:lnTo>
                    <a:pt x="0" y="856884"/>
                  </a:lnTo>
                  <a:lnTo>
                    <a:pt x="2873185" y="856884"/>
                  </a:lnTo>
                  <a:lnTo>
                    <a:pt x="3301623" y="428443"/>
                  </a:lnTo>
                  <a:lnTo>
                    <a:pt x="287318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7804" y="1728863"/>
              <a:ext cx="3302000" cy="857250"/>
            </a:xfrm>
            <a:custGeom>
              <a:avLst/>
              <a:gdLst/>
              <a:ahLst/>
              <a:cxnLst/>
              <a:rect l="l" t="t" r="r" b="b"/>
              <a:pathLst>
                <a:path w="3302000" h="857250">
                  <a:moveTo>
                    <a:pt x="0" y="0"/>
                  </a:moveTo>
                  <a:lnTo>
                    <a:pt x="2873186" y="0"/>
                  </a:lnTo>
                  <a:lnTo>
                    <a:pt x="3301624" y="428443"/>
                  </a:lnTo>
                  <a:lnTo>
                    <a:pt x="2873186" y="856884"/>
                  </a:lnTo>
                  <a:lnTo>
                    <a:pt x="0" y="8568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86168" y="1887219"/>
            <a:ext cx="17030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</a:rPr>
              <a:t>Пси</a:t>
            </a:r>
            <a:r>
              <a:rPr sz="2800" spc="-45" dirty="0">
                <a:solidFill>
                  <a:srgbClr val="FFFFFF"/>
                </a:solidFill>
              </a:rPr>
              <a:t>х</a:t>
            </a:r>
            <a:r>
              <a:rPr sz="2800" spc="-55" dirty="0">
                <a:solidFill>
                  <a:srgbClr val="FFFFFF"/>
                </a:solidFill>
              </a:rPr>
              <a:t>о</a:t>
            </a:r>
            <a:r>
              <a:rPr sz="2800" dirty="0">
                <a:solidFill>
                  <a:srgbClr val="FFFFFF"/>
                </a:solidFill>
              </a:rPr>
              <a:t>ло</a:t>
            </a:r>
            <a:r>
              <a:rPr sz="2800" spc="-35" dirty="0">
                <a:solidFill>
                  <a:srgbClr val="FFFFFF"/>
                </a:solidFill>
              </a:rPr>
              <a:t>г</a:t>
            </a:r>
            <a:r>
              <a:rPr sz="2800" spc="-5" dirty="0">
                <a:solidFill>
                  <a:srgbClr val="FFFFFF"/>
                </a:solidFill>
              </a:rPr>
              <a:t>о</a:t>
            </a:r>
            <a:r>
              <a:rPr sz="2800" dirty="0">
                <a:solidFill>
                  <a:srgbClr val="FFFFFF"/>
                </a:solidFill>
              </a:rPr>
              <a:t>-</a:t>
            </a:r>
            <a:endParaRPr sz="2800" dirty="0"/>
          </a:p>
        </p:txBody>
      </p:sp>
      <p:grpSp>
        <p:nvGrpSpPr>
          <p:cNvPr id="9" name="object 9"/>
          <p:cNvGrpSpPr/>
          <p:nvPr/>
        </p:nvGrpSpPr>
        <p:grpSpPr>
          <a:xfrm>
            <a:off x="3173541" y="1722513"/>
            <a:ext cx="6271260" cy="869950"/>
            <a:chOff x="3173541" y="1722513"/>
            <a:chExt cx="6271260" cy="869950"/>
          </a:xfrm>
          <a:solidFill>
            <a:schemeClr val="accent3">
              <a:lumMod val="75000"/>
            </a:schemeClr>
          </a:solidFill>
        </p:grpSpPr>
        <p:sp>
          <p:nvSpPr>
            <p:cNvPr id="10" name="object 10"/>
            <p:cNvSpPr/>
            <p:nvPr/>
          </p:nvSpPr>
          <p:spPr>
            <a:xfrm>
              <a:off x="3179891" y="1728863"/>
              <a:ext cx="6258560" cy="857250"/>
            </a:xfrm>
            <a:custGeom>
              <a:avLst/>
              <a:gdLst/>
              <a:ahLst/>
              <a:cxnLst/>
              <a:rect l="l" t="t" r="r" b="b"/>
              <a:pathLst>
                <a:path w="6258559" h="857250">
                  <a:moveTo>
                    <a:pt x="5829981" y="0"/>
                  </a:moveTo>
                  <a:lnTo>
                    <a:pt x="0" y="0"/>
                  </a:lnTo>
                  <a:lnTo>
                    <a:pt x="428438" y="428442"/>
                  </a:lnTo>
                  <a:lnTo>
                    <a:pt x="0" y="856884"/>
                  </a:lnTo>
                  <a:lnTo>
                    <a:pt x="5829981" y="856884"/>
                  </a:lnTo>
                  <a:lnTo>
                    <a:pt x="6258421" y="428442"/>
                  </a:lnTo>
                  <a:lnTo>
                    <a:pt x="582998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79891" y="1728863"/>
              <a:ext cx="6258560" cy="857250"/>
            </a:xfrm>
            <a:custGeom>
              <a:avLst/>
              <a:gdLst/>
              <a:ahLst/>
              <a:cxnLst/>
              <a:rect l="l" t="t" r="r" b="b"/>
              <a:pathLst>
                <a:path w="6258559" h="857250">
                  <a:moveTo>
                    <a:pt x="0" y="0"/>
                  </a:moveTo>
                  <a:lnTo>
                    <a:pt x="5829983" y="0"/>
                  </a:lnTo>
                  <a:lnTo>
                    <a:pt x="6258422" y="428442"/>
                  </a:lnTo>
                  <a:lnTo>
                    <a:pt x="5829983" y="856884"/>
                  </a:lnTo>
                  <a:lnTo>
                    <a:pt x="0" y="856884"/>
                  </a:lnTo>
                  <a:lnTo>
                    <a:pt x="428439" y="4284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138290" y="1887219"/>
            <a:ext cx="2416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педагогический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32724" y="3658986"/>
            <a:ext cx="2543810" cy="869950"/>
            <a:chOff x="932724" y="3658986"/>
            <a:chExt cx="2543810" cy="869950"/>
          </a:xfrm>
          <a:solidFill>
            <a:schemeClr val="accent4">
              <a:lumMod val="75000"/>
            </a:schemeClr>
          </a:solidFill>
        </p:grpSpPr>
        <p:sp>
          <p:nvSpPr>
            <p:cNvPr id="14" name="object 14"/>
            <p:cNvSpPr/>
            <p:nvPr/>
          </p:nvSpPr>
          <p:spPr>
            <a:xfrm>
              <a:off x="939074" y="3665336"/>
              <a:ext cx="2531110" cy="857250"/>
            </a:xfrm>
            <a:custGeom>
              <a:avLst/>
              <a:gdLst/>
              <a:ahLst/>
              <a:cxnLst/>
              <a:rect l="l" t="t" r="r" b="b"/>
              <a:pathLst>
                <a:path w="2531110" h="857250">
                  <a:moveTo>
                    <a:pt x="2102149" y="0"/>
                  </a:moveTo>
                  <a:lnTo>
                    <a:pt x="0" y="0"/>
                  </a:lnTo>
                  <a:lnTo>
                    <a:pt x="0" y="856884"/>
                  </a:lnTo>
                  <a:lnTo>
                    <a:pt x="2102149" y="856884"/>
                  </a:lnTo>
                  <a:lnTo>
                    <a:pt x="2530589" y="428443"/>
                  </a:lnTo>
                  <a:lnTo>
                    <a:pt x="21021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9074" y="3665336"/>
              <a:ext cx="2531110" cy="857250"/>
            </a:xfrm>
            <a:custGeom>
              <a:avLst/>
              <a:gdLst/>
              <a:ahLst/>
              <a:cxnLst/>
              <a:rect l="l" t="t" r="r" b="b"/>
              <a:pathLst>
                <a:path w="2531110" h="857250">
                  <a:moveTo>
                    <a:pt x="0" y="0"/>
                  </a:moveTo>
                  <a:lnTo>
                    <a:pt x="2102149" y="0"/>
                  </a:lnTo>
                  <a:lnTo>
                    <a:pt x="2530589" y="428443"/>
                  </a:lnTo>
                  <a:lnTo>
                    <a:pt x="2102149" y="856884"/>
                  </a:lnTo>
                  <a:lnTo>
                    <a:pt x="0" y="85688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301984" y="3822700"/>
            <a:ext cx="17030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Пси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ло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715162" y="3658986"/>
            <a:ext cx="3057525" cy="869950"/>
            <a:chOff x="2715162" y="3658986"/>
            <a:chExt cx="3057525" cy="869950"/>
          </a:xfrm>
          <a:solidFill>
            <a:srgbClr val="00B050"/>
          </a:solidFill>
        </p:grpSpPr>
        <p:sp>
          <p:nvSpPr>
            <p:cNvPr id="18" name="object 18"/>
            <p:cNvSpPr/>
            <p:nvPr/>
          </p:nvSpPr>
          <p:spPr>
            <a:xfrm>
              <a:off x="2721512" y="3665336"/>
              <a:ext cx="3044825" cy="857250"/>
            </a:xfrm>
            <a:custGeom>
              <a:avLst/>
              <a:gdLst/>
              <a:ahLst/>
              <a:cxnLst/>
              <a:rect l="l" t="t" r="r" b="b"/>
              <a:pathLst>
                <a:path w="3044825" h="857250">
                  <a:moveTo>
                    <a:pt x="2616093" y="0"/>
                  </a:moveTo>
                  <a:lnTo>
                    <a:pt x="0" y="0"/>
                  </a:lnTo>
                  <a:lnTo>
                    <a:pt x="428442" y="428443"/>
                  </a:lnTo>
                  <a:lnTo>
                    <a:pt x="0" y="856884"/>
                  </a:lnTo>
                  <a:lnTo>
                    <a:pt x="2616093" y="856884"/>
                  </a:lnTo>
                  <a:lnTo>
                    <a:pt x="3044532" y="428443"/>
                  </a:lnTo>
                  <a:lnTo>
                    <a:pt x="261609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21512" y="3665336"/>
              <a:ext cx="3044825" cy="857250"/>
            </a:xfrm>
            <a:custGeom>
              <a:avLst/>
              <a:gdLst/>
              <a:ahLst/>
              <a:cxnLst/>
              <a:rect l="l" t="t" r="r" b="b"/>
              <a:pathLst>
                <a:path w="3044825" h="857250">
                  <a:moveTo>
                    <a:pt x="0" y="0"/>
                  </a:moveTo>
                  <a:lnTo>
                    <a:pt x="2616094" y="0"/>
                  </a:lnTo>
                  <a:lnTo>
                    <a:pt x="3044533" y="428443"/>
                  </a:lnTo>
                  <a:lnTo>
                    <a:pt x="2616094" y="856884"/>
                  </a:lnTo>
                  <a:lnTo>
                    <a:pt x="0" y="856884"/>
                  </a:lnTo>
                  <a:lnTo>
                    <a:pt x="428442" y="4284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638687" y="3822700"/>
            <a:ext cx="12852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ди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о-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011541" y="3658986"/>
            <a:ext cx="4432300" cy="869950"/>
            <a:chOff x="5011541" y="3658986"/>
            <a:chExt cx="4432300" cy="869950"/>
          </a:xfrm>
          <a:solidFill>
            <a:schemeClr val="accent2">
              <a:lumMod val="75000"/>
            </a:schemeClr>
          </a:solidFill>
        </p:grpSpPr>
        <p:sp>
          <p:nvSpPr>
            <p:cNvPr id="22" name="object 22"/>
            <p:cNvSpPr/>
            <p:nvPr/>
          </p:nvSpPr>
          <p:spPr>
            <a:xfrm>
              <a:off x="5017891" y="3665336"/>
              <a:ext cx="4419600" cy="857250"/>
            </a:xfrm>
            <a:custGeom>
              <a:avLst/>
              <a:gdLst/>
              <a:ahLst/>
              <a:cxnLst/>
              <a:rect l="l" t="t" r="r" b="b"/>
              <a:pathLst>
                <a:path w="4419600" h="857250">
                  <a:moveTo>
                    <a:pt x="3990710" y="0"/>
                  </a:moveTo>
                  <a:lnTo>
                    <a:pt x="0" y="0"/>
                  </a:lnTo>
                  <a:lnTo>
                    <a:pt x="428440" y="428442"/>
                  </a:lnTo>
                  <a:lnTo>
                    <a:pt x="0" y="856884"/>
                  </a:lnTo>
                  <a:lnTo>
                    <a:pt x="3990710" y="856884"/>
                  </a:lnTo>
                  <a:lnTo>
                    <a:pt x="4419151" y="428442"/>
                  </a:lnTo>
                  <a:lnTo>
                    <a:pt x="399071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17891" y="3665336"/>
              <a:ext cx="4419600" cy="857250"/>
            </a:xfrm>
            <a:custGeom>
              <a:avLst/>
              <a:gdLst/>
              <a:ahLst/>
              <a:cxnLst/>
              <a:rect l="l" t="t" r="r" b="b"/>
              <a:pathLst>
                <a:path w="4419600" h="857250">
                  <a:moveTo>
                    <a:pt x="0" y="0"/>
                  </a:moveTo>
                  <a:lnTo>
                    <a:pt x="3990711" y="0"/>
                  </a:lnTo>
                  <a:lnTo>
                    <a:pt x="4419152" y="428442"/>
                  </a:lnTo>
                  <a:lnTo>
                    <a:pt x="3990711" y="856884"/>
                  </a:lnTo>
                  <a:lnTo>
                    <a:pt x="0" y="856884"/>
                  </a:lnTo>
                  <a:lnTo>
                    <a:pt x="428441" y="4284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056653" y="3822700"/>
            <a:ext cx="2416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педагогический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77829" y="2760979"/>
            <a:ext cx="892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55576"/>
                </a:solidFill>
                <a:latin typeface="Calibri"/>
                <a:cs typeface="Calibri"/>
              </a:rPr>
              <a:t>ИЛИ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117396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9739"/>
            <a:ext cx="4996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chemeClr val="tx2">
                    <a:lumMod val="50000"/>
                  </a:schemeClr>
                </a:solidFill>
              </a:rPr>
              <a:t>Психолого-педагогический</a:t>
            </a:r>
            <a:r>
              <a:rPr sz="2400" spc="3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консилиум</a:t>
            </a:r>
            <a:endParaRPr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5362" y="1979676"/>
            <a:ext cx="6357620" cy="2921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1300" marR="5080" indent="-228600">
              <a:lnSpc>
                <a:spcPct val="90100"/>
              </a:lnSpc>
              <a:spcBef>
                <a:spcPts val="40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6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является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одной</a:t>
            </a:r>
            <a:r>
              <a:rPr sz="26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из форм </a:t>
            </a:r>
            <a:r>
              <a:rPr sz="26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взаимодействия 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руководящих </a:t>
            </a:r>
            <a:r>
              <a:rPr sz="26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 </a:t>
            </a:r>
            <a:r>
              <a:rPr sz="26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педагогических работников </a:t>
            </a:r>
            <a:r>
              <a:rPr sz="2600" spc="-57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организации, </a:t>
            </a:r>
            <a:r>
              <a:rPr sz="26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осуществляющих 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образовательную деятельность,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 </a:t>
            </a:r>
            <a:r>
              <a:rPr sz="26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целью </a:t>
            </a:r>
            <a:r>
              <a:rPr sz="26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создания 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оптимальных условий обучения, </a:t>
            </a:r>
            <a:r>
              <a:rPr sz="26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развития, социализации </a:t>
            </a:r>
            <a:r>
              <a:rPr sz="26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 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адаптации </a:t>
            </a:r>
            <a:r>
              <a:rPr sz="26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обучающихся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посредством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психолого- </a:t>
            </a:r>
            <a:r>
              <a:rPr sz="26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педагогического</a:t>
            </a:r>
            <a:r>
              <a:rPr sz="26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сопровождения.</a:t>
            </a:r>
            <a:endParaRPr sz="26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4559" y="1406491"/>
            <a:ext cx="3949238" cy="50016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228718"/>
            <a:ext cx="7269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Распоряжение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Минпросвещения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России от 09.09.2019 N Р-93 "Об утверждении примерного Положения о психолого-педагогическом консилиуме образовательной организации"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117396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9739"/>
            <a:ext cx="6812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1.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Создание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</a:rPr>
              <a:t>психолого-педагогического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 консилиума</a:t>
            </a:r>
            <a:endParaRPr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rgbClr val="FF5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622" y="1804822"/>
            <a:ext cx="4129116" cy="49910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8932" y="1743260"/>
            <a:ext cx="3949238" cy="500163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15362" y="1267459"/>
            <a:ext cx="9098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  <a:tab pos="6544945" algn="l"/>
              </a:tabLst>
            </a:pP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Приказ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0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руководителя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ОО</a:t>
            </a:r>
            <a:r>
              <a:rPr lang="ru-RU" sz="2400" spc="-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(ежегодно)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	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Wingdings"/>
                <a:cs typeface="Wingdings"/>
              </a:rPr>
              <a:t></a:t>
            </a:r>
            <a:r>
              <a:rPr sz="2400" spc="75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Положение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117396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9739"/>
            <a:ext cx="7846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2.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Функции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состав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</a:rPr>
              <a:t>психолого-педагогического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 консилиума</a:t>
            </a:r>
            <a:endParaRPr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rgbClr val="FF5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5362" y="1240028"/>
            <a:ext cx="10258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6630" algn="l"/>
              </a:tabLst>
            </a:pP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Цель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: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создание</a:t>
            </a:r>
            <a:r>
              <a:rPr sz="2400" spc="3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оптимальных</a:t>
            </a:r>
            <a:r>
              <a:rPr sz="2400" spc="3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условий</a:t>
            </a:r>
            <a:r>
              <a:rPr sz="2400" spc="35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обучения,</a:t>
            </a:r>
            <a:r>
              <a:rPr sz="2400" spc="3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развития,</a:t>
            </a:r>
            <a:r>
              <a:rPr sz="2400" spc="35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социализации</a:t>
            </a:r>
            <a:r>
              <a:rPr sz="2400" spc="3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01624" y="1608835"/>
            <a:ext cx="5872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5845" algn="l"/>
              </a:tabLst>
            </a:pPr>
            <a:r>
              <a:rPr sz="2400" spc="-10" dirty="0">
                <a:solidFill>
                  <a:srgbClr val="455576"/>
                </a:solidFill>
                <a:latin typeface="Calibri"/>
                <a:cs typeface="Calibri"/>
              </a:rPr>
              <a:t>посредством	</a:t>
            </a:r>
            <a:r>
              <a:rPr sz="2400" spc="-15" dirty="0">
                <a:solidFill>
                  <a:srgbClr val="455576"/>
                </a:solidFill>
                <a:latin typeface="Calibri"/>
                <a:cs typeface="Calibri"/>
              </a:rPr>
              <a:t>психолого-педагогического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5362" y="1608835"/>
            <a:ext cx="3789679" cy="12541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  <a:tabLst>
                <a:tab pos="2014220" algn="l"/>
              </a:tabLst>
            </a:pP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ап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ц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ии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уча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ю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щи</a:t>
            </a:r>
            <a:r>
              <a:rPr sz="2400" spc="-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ся 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сопровождения.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Задачи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5362" y="2967228"/>
            <a:ext cx="10259060" cy="241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715" indent="-2286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выявление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трудностей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освоении образовательных программ, особенностей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развитии,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социальной адаптации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поведении обучающихся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для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последующего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принятия решений об </a:t>
            </a:r>
            <a:r>
              <a:rPr sz="2000" spc="-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психолого-педагогического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сопровождения;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715" indent="-228600" algn="just">
              <a:lnSpc>
                <a:spcPct val="100000"/>
              </a:lnSpc>
              <a:spcBef>
                <a:spcPts val="100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разработка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рекомендаций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психолого-педагогического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сопровождения </a:t>
            </a:r>
            <a:r>
              <a:rPr sz="2000" spc="-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обучающихся;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101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консультирование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участников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образовательных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отношений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вопросам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актуального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психофизического</a:t>
            </a:r>
            <a:r>
              <a:rPr sz="2000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состояния</a:t>
            </a:r>
            <a:r>
              <a:rPr sz="2000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возможностей</a:t>
            </a:r>
            <a:r>
              <a:rPr sz="2000" spc="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обучающихся;</a:t>
            </a:r>
            <a:r>
              <a:rPr sz="2000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содержания</a:t>
            </a:r>
            <a:r>
              <a:rPr sz="2000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оказания</a:t>
            </a:r>
            <a:r>
              <a:rPr sz="2000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им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07235" y="5356860"/>
            <a:ext cx="4166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4985" algn="l"/>
                <a:tab pos="3008630" algn="l"/>
              </a:tabLst>
            </a:pP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специальных	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условий	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получения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5362" y="5356860"/>
            <a:ext cx="5774690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>
              <a:lnSpc>
                <a:spcPct val="100000"/>
              </a:lnSpc>
              <a:spcBef>
                <a:spcPts val="100"/>
              </a:spcBef>
              <a:tabLst>
                <a:tab pos="3455035" algn="l"/>
                <a:tab pos="4758055" algn="l"/>
              </a:tabLst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</a:t>
            </a:r>
            <a:r>
              <a:rPr sz="2000" spc="-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-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</a:t>
            </a:r>
            <a:r>
              <a:rPr sz="20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оги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чес</a:t>
            </a:r>
            <a:r>
              <a:rPr sz="20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й	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пом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щ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,	с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я 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образования;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8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контроль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выполнением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рекомендаций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117396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59739"/>
            <a:ext cx="10356850" cy="499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2.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Функции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состав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психолого-педагогического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консилиума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110489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Состав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725" indent="-229235">
              <a:lnSpc>
                <a:spcPct val="100000"/>
              </a:lnSpc>
              <a:spcBef>
                <a:spcPts val="1030"/>
              </a:spcBef>
              <a:buClr>
                <a:srgbClr val="FF5845"/>
              </a:buClr>
              <a:buFont typeface="Arial MT"/>
              <a:buChar char="•"/>
              <a:tabLst>
                <a:tab pos="339725" algn="l"/>
              </a:tabLst>
            </a:pP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председатель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–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заместитель 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руководителя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Организации,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090" marR="5080" indent="-228600">
              <a:lnSpc>
                <a:spcPct val="100800"/>
              </a:lnSpc>
              <a:spcBef>
                <a:spcPts val="985"/>
              </a:spcBef>
              <a:buClr>
                <a:srgbClr val="FF5845"/>
              </a:buClr>
              <a:buFont typeface="Arial MT"/>
              <a:buChar char="•"/>
              <a:tabLst>
                <a:tab pos="339725" algn="l"/>
                <a:tab pos="2081530" algn="l"/>
                <a:tab pos="4007485" algn="l"/>
                <a:tab pos="4664075" algn="l"/>
                <a:tab pos="6838315" algn="l"/>
                <a:tab pos="7269480" algn="l"/>
                <a:tab pos="8145145" algn="l"/>
                <a:tab pos="9203055" algn="l"/>
                <a:tab pos="9859645" algn="l"/>
              </a:tabLst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ам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ст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-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ль	пр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-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ля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(оп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нный	из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ла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ч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	при 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необходимости),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725" indent="-229235">
              <a:lnSpc>
                <a:spcPct val="100000"/>
              </a:lnSpc>
              <a:spcBef>
                <a:spcPts val="1030"/>
              </a:spcBef>
              <a:buClr>
                <a:srgbClr val="FF5845"/>
              </a:buClr>
              <a:buFont typeface="Arial MT"/>
              <a:buChar char="•"/>
              <a:tabLst>
                <a:tab pos="339725" algn="l"/>
              </a:tabLst>
            </a:pP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педагог-психолог,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725" indent="-229235">
              <a:lnSpc>
                <a:spcPct val="100000"/>
              </a:lnSpc>
              <a:spcBef>
                <a:spcPts val="915"/>
              </a:spcBef>
              <a:buClr>
                <a:srgbClr val="FF5845"/>
              </a:buClr>
              <a:buFont typeface="Arial MT"/>
              <a:buChar char="•"/>
              <a:tabLst>
                <a:tab pos="339725" algn="l"/>
              </a:tabLst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учитель-логопед,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725" indent="-229235">
              <a:lnSpc>
                <a:spcPct val="100000"/>
              </a:lnSpc>
              <a:spcBef>
                <a:spcPts val="1005"/>
              </a:spcBef>
              <a:buClr>
                <a:srgbClr val="FF5845"/>
              </a:buClr>
              <a:buFont typeface="Arial MT"/>
              <a:buChar char="•"/>
              <a:tabLst>
                <a:tab pos="339725" algn="l"/>
              </a:tabLst>
            </a:pP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учитель-дефектолог,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725" indent="-229235">
              <a:lnSpc>
                <a:spcPct val="100000"/>
              </a:lnSpc>
              <a:spcBef>
                <a:spcPts val="1035"/>
              </a:spcBef>
              <a:buClr>
                <a:srgbClr val="FF5845"/>
              </a:buClr>
              <a:buFont typeface="Arial MT"/>
              <a:buChar char="•"/>
              <a:tabLst>
                <a:tab pos="339725" algn="l"/>
              </a:tabLst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социальный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педагог,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725" indent="-229235">
              <a:lnSpc>
                <a:spcPct val="100000"/>
              </a:lnSpc>
              <a:spcBef>
                <a:spcPts val="1005"/>
              </a:spcBef>
              <a:buClr>
                <a:srgbClr val="FF5845"/>
              </a:buClr>
              <a:buFont typeface="Arial MT"/>
              <a:buChar char="•"/>
              <a:tabLst>
                <a:tab pos="339725" algn="l"/>
              </a:tabLst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секретарь ППк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(определенный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из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числа членов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ППк).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451" y="152400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9739"/>
            <a:ext cx="8209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Порядок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обращения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</a:rPr>
              <a:t>психолого-педагогической</a:t>
            </a:r>
            <a:r>
              <a:rPr sz="2400" spc="1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консилиум</a:t>
            </a:r>
            <a:endParaRPr sz="24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rgbClr val="FF5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5364" y="3110484"/>
            <a:ext cx="497840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3294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Прием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ОВЗ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5845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Уже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имеется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заключение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ПМПК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5845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Рекомендована</a:t>
            </a:r>
            <a:r>
              <a:rPr sz="2000" b="1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АООП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Clr>
                <a:srgbClr val="FF5845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Рекомендовано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сопровождение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специалистами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(педагог-психолог,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учитель- </a:t>
            </a:r>
            <a:r>
              <a:rPr sz="2000" spc="-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логопед,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учитель-дефектолог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(олигофренопедагог,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сурдопедагог,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тифлопедагог);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1187450" indent="-228600">
              <a:lnSpc>
                <a:spcPct val="100000"/>
              </a:lnSpc>
              <a:buClr>
                <a:srgbClr val="FF5845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Определены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условия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получения </a:t>
            </a:r>
            <a:r>
              <a:rPr sz="2000" spc="-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образования.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3951" y="3110484"/>
            <a:ext cx="4845685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8345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Выявление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обучающихся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0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ООП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39370" indent="-228600">
              <a:lnSpc>
                <a:spcPct val="100000"/>
              </a:lnSpc>
              <a:buClr>
                <a:srgbClr val="FF5845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Имеются 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трудности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усвоении основной </a:t>
            </a:r>
            <a:r>
              <a:rPr sz="2000" b="1" spc="-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образовательной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программы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(адаптационные,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поведенческие,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интеллектуальные,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речевые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т.д.);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152400" indent="-228600">
              <a:lnSpc>
                <a:spcPct val="100000"/>
              </a:lnSpc>
              <a:buClr>
                <a:srgbClr val="FF5845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Требуется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обследование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специалистами </a:t>
            </a:r>
            <a:r>
              <a:rPr sz="2000" spc="-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Clr>
                <a:srgbClr val="FF5845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Необходимо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направление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 ПМПК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для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определения образовательного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маршрута </a:t>
            </a:r>
            <a:r>
              <a:rPr sz="2000" spc="-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обучающегося.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6151" y="1258315"/>
            <a:ext cx="10258425" cy="17754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85"/>
              </a:spcBef>
            </a:pP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Проведение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ряда обучающих мероприятий для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дошкольных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педагогических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работников,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учителей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начальных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классов,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педагогов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старшей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школы, </a:t>
            </a:r>
            <a:r>
              <a:rPr sz="2400" spc="-5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специалистов,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администрации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школы.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1109345">
              <a:lnSpc>
                <a:spcPct val="100000"/>
              </a:lnSpc>
              <a:spcBef>
                <a:spcPts val="2235"/>
              </a:spcBef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Действия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при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появлении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контингенте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ОВЗ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0" y="117396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9739"/>
            <a:ext cx="3699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Прием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обучающегося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ОВЗ.</a:t>
            </a:r>
            <a:endParaRPr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5362" y="1340612"/>
            <a:ext cx="10259060" cy="310134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130"/>
              </a:spcBef>
              <a:buClr>
                <a:srgbClr val="FF5845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Копия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заключения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ПМПК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хранится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в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личном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деле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715" indent="-228600">
              <a:lnSpc>
                <a:spcPct val="100800"/>
              </a:lnSpc>
              <a:spcBef>
                <a:spcPts val="1010"/>
              </a:spcBef>
              <a:buClr>
                <a:srgbClr val="FF5845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Заявление</a:t>
            </a:r>
            <a:r>
              <a:rPr sz="2400" b="1" spc="28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родителей</a:t>
            </a:r>
            <a:r>
              <a:rPr sz="2400" spc="29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</a:t>
            </a:r>
            <a:r>
              <a:rPr sz="2400" spc="29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имя</a:t>
            </a:r>
            <a:r>
              <a:rPr sz="2400" spc="28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Директора</a:t>
            </a:r>
            <a:r>
              <a:rPr sz="2400" spc="29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28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создании</a:t>
            </a:r>
            <a:r>
              <a:rPr sz="2400" spc="29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специальных</a:t>
            </a:r>
            <a:r>
              <a:rPr sz="2400" spc="28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условий </a:t>
            </a:r>
            <a:r>
              <a:rPr sz="2400" spc="-5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обучения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воспитания.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ct val="100800"/>
              </a:lnSpc>
              <a:spcBef>
                <a:spcPts val="985"/>
              </a:spcBef>
              <a:buClr>
                <a:srgbClr val="FF5845"/>
              </a:buClr>
              <a:buFont typeface="Arial MT"/>
              <a:buChar char="•"/>
              <a:tabLst>
                <a:tab pos="241300" algn="l"/>
                <a:tab pos="2298700" algn="l"/>
                <a:tab pos="3841750" algn="l"/>
                <a:tab pos="5655310" algn="l"/>
                <a:tab pos="7376159" algn="l"/>
                <a:tab pos="9935845" algn="l"/>
              </a:tabLst>
            </a:pP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Пи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ьм</a:t>
            </a:r>
            <a:r>
              <a:rPr sz="2400" b="1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нн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	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</a:t>
            </a:r>
            <a:r>
              <a:rPr sz="2400" b="1" spc="-10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ла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ие	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400" b="1" spc="-7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ди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b="1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400" b="1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й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(за</a:t>
            </a:r>
            <a:r>
              <a:rPr sz="2400" spc="-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нных	пр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став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-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й)	на 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проведение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обследования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специалистами ППк.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ct val="100800"/>
              </a:lnSpc>
              <a:spcBef>
                <a:spcPts val="890"/>
              </a:spcBef>
              <a:buClr>
                <a:srgbClr val="FF5845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Незамедлительная</a:t>
            </a:r>
            <a:r>
              <a:rPr sz="2400" b="1" spc="25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передача</a:t>
            </a:r>
            <a:r>
              <a:rPr sz="2400" b="1" spc="25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информации</a:t>
            </a:r>
            <a:r>
              <a:rPr sz="2400" b="1" spc="25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</a:t>
            </a:r>
            <a:r>
              <a:rPr sz="2400" spc="2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обучающемся</a:t>
            </a:r>
            <a:r>
              <a:rPr sz="2400" spc="2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2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ОВЗ</a:t>
            </a:r>
            <a:r>
              <a:rPr sz="2400" spc="2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членам </a:t>
            </a:r>
            <a:r>
              <a:rPr sz="2400" spc="-5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(копия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заключения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ПМПК,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согласие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родителей).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9710" y="4638624"/>
            <a:ext cx="2738282" cy="17579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117396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04272" y="2130864"/>
            <a:ext cx="8134984" cy="1277273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lang="ru-RU" sz="40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Взаимодействие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ТПМПК</a:t>
            </a:r>
            <a:endParaRPr lang="ru-RU" sz="4000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lang="ru-RU" sz="40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и </a:t>
            </a:r>
            <a:r>
              <a:rPr lang="ru-RU" sz="4000" dirty="0" err="1">
                <a:solidFill>
                  <a:schemeClr val="tx2">
                    <a:lumMod val="50000"/>
                  </a:schemeClr>
                </a:solidFill>
                <a:cs typeface="Calibri"/>
              </a:rPr>
              <a:t>ППк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 образовательной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организации</a:t>
            </a:r>
            <a:endParaRPr lang="ru-RU" sz="2800" dirty="0">
              <a:solidFill>
                <a:schemeClr val="tx2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9537" y="5621208"/>
            <a:ext cx="3584454" cy="93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Calibri"/>
              <a:cs typeface="Calibri"/>
            </a:endParaRPr>
          </a:p>
          <a:p>
            <a:pPr marL="78740">
              <a:lnSpc>
                <a:spcPct val="100000"/>
              </a:lnSpc>
              <a:spcBef>
                <a:spcPts val="1885"/>
              </a:spcBef>
            </a:pPr>
            <a:r>
              <a:rPr lang="ru-RU" sz="2000" spc="-5" dirty="0" smtClean="0">
                <a:solidFill>
                  <a:srgbClr val="455576"/>
                </a:solidFill>
                <a:latin typeface="Calibri"/>
                <a:cs typeface="Calibri"/>
              </a:rPr>
              <a:t>                      31 августа 2023 </a:t>
            </a:r>
            <a:r>
              <a:rPr sz="2000" spc="-50" dirty="0" smtClean="0">
                <a:solidFill>
                  <a:srgbClr val="455576"/>
                </a:solidFill>
                <a:latin typeface="Calibri"/>
                <a:cs typeface="Calibri"/>
              </a:rPr>
              <a:t>г</a:t>
            </a:r>
            <a:r>
              <a:rPr sz="2000" spc="-50" dirty="0">
                <a:solidFill>
                  <a:srgbClr val="455576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9844" y="679083"/>
            <a:ext cx="7396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dirty="0" smtClean="0"/>
              <a:t>МБКДУ «Центр психолого-педагогической помощи населению»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97229"/>
            <a:ext cx="977475" cy="919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9224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95147"/>
            <a:ext cx="10356850" cy="52743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5715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Выявление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ООП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(Направление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ПМПК.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Запрос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педагога)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725" indent="-229235">
              <a:lnSpc>
                <a:spcPct val="100000"/>
              </a:lnSpc>
              <a:spcBef>
                <a:spcPts val="1935"/>
              </a:spcBef>
              <a:buClr>
                <a:srgbClr val="FF5845"/>
              </a:buClr>
              <a:buFont typeface="Arial MT"/>
              <a:buChar char="•"/>
              <a:tabLst>
                <a:tab pos="339725" algn="l"/>
              </a:tabLst>
            </a:pP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Наблюдение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725" indent="-229235">
              <a:lnSpc>
                <a:spcPct val="100000"/>
              </a:lnSpc>
              <a:spcBef>
                <a:spcPts val="1030"/>
              </a:spcBef>
              <a:buClr>
                <a:srgbClr val="FF5845"/>
              </a:buClr>
              <a:buFont typeface="Arial MT"/>
              <a:buChar char="•"/>
              <a:tabLst>
                <a:tab pos="339725" algn="l"/>
              </a:tabLst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Составление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педагогической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характеристики</a:t>
            </a:r>
            <a:r>
              <a:rPr sz="2400" b="1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725" indent="-229235">
              <a:lnSpc>
                <a:spcPct val="100000"/>
              </a:lnSpc>
              <a:spcBef>
                <a:spcPts val="1010"/>
              </a:spcBef>
              <a:buClr>
                <a:srgbClr val="FF5845"/>
              </a:buClr>
              <a:buFont typeface="Arial MT"/>
              <a:buChar char="•"/>
              <a:tabLst>
                <a:tab pos="339725" algn="l"/>
              </a:tabLst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Обращение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к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специалистам</a:t>
            </a:r>
            <a:r>
              <a:rPr sz="2400" b="1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(журнал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обращения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специалистам).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090" marR="5080" indent="-228600" algn="just">
              <a:lnSpc>
                <a:spcPct val="98700"/>
              </a:lnSpc>
              <a:spcBef>
                <a:spcPts val="1070"/>
              </a:spcBef>
              <a:buClr>
                <a:srgbClr val="FF5845"/>
              </a:buClr>
              <a:buFont typeface="Arial MT"/>
              <a:buChar char="•"/>
              <a:tabLst>
                <a:tab pos="339725" algn="l"/>
              </a:tabLst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Письменное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информирование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родителей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имеющихся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трудностях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+ 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письменное 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согласие 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родителей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(законных представителей)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проведение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обследования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специалистами ППк.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725" indent="-229235" algn="just">
              <a:lnSpc>
                <a:spcPct val="100000"/>
              </a:lnSpc>
              <a:spcBef>
                <a:spcPts val="1030"/>
              </a:spcBef>
              <a:buClr>
                <a:srgbClr val="FF5845"/>
              </a:buClr>
              <a:buFont typeface="Arial MT"/>
              <a:buChar char="•"/>
              <a:tabLst>
                <a:tab pos="339725" algn="l"/>
              </a:tabLst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Составление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характеристик,</a:t>
            </a:r>
            <a:r>
              <a:rPr sz="2400" b="1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рекомендаций специалистами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ППк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</a:p>
          <a:p>
            <a:pPr marL="339090" marR="5080" indent="-228600" algn="just">
              <a:lnSpc>
                <a:spcPct val="100800"/>
              </a:lnSpc>
              <a:spcBef>
                <a:spcPts val="985"/>
              </a:spcBef>
              <a:buClr>
                <a:srgbClr val="FF5845"/>
              </a:buClr>
              <a:buFont typeface="Arial MT"/>
              <a:buChar char="•"/>
              <a:tabLst>
                <a:tab pos="339725" algn="l"/>
              </a:tabLst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Заседание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(в присутствии 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родителей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 письменным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информированием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о</a:t>
            </a:r>
            <a:r>
              <a:rPr sz="2400" spc="5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результатах</a:t>
            </a:r>
            <a:r>
              <a:rPr sz="2400" spc="10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обследования)</a:t>
            </a:r>
            <a:r>
              <a:rPr sz="2400" spc="105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5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письменной</a:t>
            </a:r>
            <a:r>
              <a:rPr sz="2400" spc="5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рекомендацией</a:t>
            </a:r>
            <a:r>
              <a:rPr sz="2400" spc="107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обратиться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ПМПК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для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уточнения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образовательного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маршрута.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0" y="152400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9739"/>
            <a:ext cx="4687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Журнал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обращения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специалистам</a:t>
            </a:r>
            <a:endParaRPr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756571" y="1179912"/>
            <a:ext cx="8679180" cy="5397500"/>
            <a:chOff x="1756571" y="1179912"/>
            <a:chExt cx="8679180" cy="53975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6096" y="1189437"/>
              <a:ext cx="8659807" cy="5378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61334" y="1184675"/>
              <a:ext cx="8669655" cy="5387975"/>
            </a:xfrm>
            <a:custGeom>
              <a:avLst/>
              <a:gdLst/>
              <a:ahLst/>
              <a:cxnLst/>
              <a:rect l="l" t="t" r="r" b="b"/>
              <a:pathLst>
                <a:path w="8669655" h="5387975">
                  <a:moveTo>
                    <a:pt x="0" y="0"/>
                  </a:moveTo>
                  <a:lnTo>
                    <a:pt x="8669332" y="0"/>
                  </a:lnTo>
                  <a:lnTo>
                    <a:pt x="8669332" y="5387924"/>
                  </a:lnTo>
                  <a:lnTo>
                    <a:pt x="0" y="53879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117396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9739"/>
            <a:ext cx="4687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Журнал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обращения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специалистам</a:t>
            </a:r>
            <a:endParaRPr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8402" y="1174539"/>
            <a:ext cx="8213619" cy="5339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117396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95147"/>
            <a:ext cx="10816589" cy="529728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196340">
              <a:lnSpc>
                <a:spcPts val="2590"/>
              </a:lnSpc>
              <a:spcBef>
                <a:spcPts val="425"/>
              </a:spcBef>
            </a:pP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Если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ребенок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посещает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образовательную</a:t>
            </a:r>
            <a:r>
              <a:rPr sz="2400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организацию,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он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обязан </a:t>
            </a:r>
            <a:r>
              <a:rPr sz="2400" spc="-5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предоставить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400" spc="-1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-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ПМПК</a:t>
            </a:r>
            <a:r>
              <a:rPr sz="2400" spc="-1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пакет документов: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725" indent="-229235">
              <a:lnSpc>
                <a:spcPct val="100000"/>
              </a:lnSpc>
              <a:spcBef>
                <a:spcPts val="2150"/>
              </a:spcBef>
              <a:buClr>
                <a:srgbClr val="FF5845"/>
              </a:buClr>
              <a:buFont typeface="Wingdings"/>
              <a:buChar char=""/>
              <a:tabLst>
                <a:tab pos="339725" algn="l"/>
              </a:tabLst>
            </a:pP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заключение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образовательной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организации;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090" marR="5080" indent="-228600">
              <a:lnSpc>
                <a:spcPct val="111700"/>
              </a:lnSpc>
              <a:spcBef>
                <a:spcPts val="865"/>
              </a:spcBef>
              <a:buClr>
                <a:srgbClr val="FF5845"/>
              </a:buClr>
              <a:buFont typeface="Wingdings"/>
              <a:buChar char=""/>
              <a:tabLst>
                <a:tab pos="339725" algn="l"/>
                <a:tab pos="2299335" algn="l"/>
                <a:tab pos="2661285" algn="l"/>
                <a:tab pos="3694429" algn="l"/>
                <a:tab pos="4199255" algn="l"/>
                <a:tab pos="6668134" algn="l"/>
                <a:tab pos="8548370" algn="l"/>
                <a:tab pos="8887460" algn="l"/>
                <a:tab pos="10178415" algn="l"/>
              </a:tabLst>
            </a:pP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ние	в	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ПМПК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	из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б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ль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й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ации	с	п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ч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ть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ю	и 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подписью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Директора;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090" marR="5080" indent="-228600">
              <a:lnSpc>
                <a:spcPct val="107500"/>
              </a:lnSpc>
              <a:spcBef>
                <a:spcPts val="1100"/>
              </a:spcBef>
              <a:buClr>
                <a:srgbClr val="FF5845"/>
              </a:buClr>
              <a:buFont typeface="Wingdings"/>
              <a:buChar char=""/>
              <a:tabLst>
                <a:tab pos="339725" algn="l"/>
              </a:tabLst>
            </a:pPr>
            <a:r>
              <a:rPr lang="ru-RU" sz="2400" spc="-1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представление (</a:t>
            </a:r>
            <a:r>
              <a:rPr sz="2400" spc="-1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характеристика</a:t>
            </a:r>
            <a:r>
              <a:rPr lang="ru-RU" sz="2400" spc="-1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)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психолого-педагогического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консилиума на обучающегося для предоставления на ПМПК </a:t>
            </a:r>
            <a:r>
              <a:rPr sz="2400" spc="-52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оригинал,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заверенный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печатью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образовательной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организации;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725" indent="-229235">
              <a:lnSpc>
                <a:spcPct val="100000"/>
              </a:lnSpc>
              <a:spcBef>
                <a:spcPts val="1320"/>
              </a:spcBef>
              <a:buClr>
                <a:srgbClr val="FF5845"/>
              </a:buClr>
              <a:buFont typeface="Wingdings"/>
              <a:buChar char=""/>
              <a:tabLst>
                <a:tab pos="339725" algn="l"/>
                <a:tab pos="1353820" algn="l"/>
                <a:tab pos="5112385" algn="l"/>
                <a:tab pos="6071870" algn="l"/>
                <a:tab pos="6592570" algn="l"/>
                <a:tab pos="7985125" algn="l"/>
                <a:tab pos="9519920" algn="l"/>
              </a:tabLst>
            </a:pPr>
            <a:r>
              <a:rPr sz="2400" spc="-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ии	</a:t>
            </a:r>
            <a:r>
              <a:rPr sz="2400" spc="-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нт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400" spc="-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ь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ны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/п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ьменных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б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	по	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400" spc="-7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у)	</a:t>
            </a:r>
            <a:r>
              <a:rPr sz="2400" spc="-5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яз</a:t>
            </a:r>
            <a:r>
              <a:rPr sz="2400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ы</a:t>
            </a:r>
            <a:r>
              <a:rPr sz="2400" spc="-5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65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</a:t>
            </a:r>
            <a:r>
              <a:rPr sz="24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математике, заверенные печатью образовательной организации, для детей дошкольного возраста результаты самостоятельной продуктивной деятельности;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9739"/>
            <a:ext cx="6743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Документы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</a:rPr>
              <a:t>психолого-педагогического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консилиума</a:t>
            </a:r>
            <a:endParaRPr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6625" y="1603879"/>
            <a:ext cx="8816975" cy="1745350"/>
          </a:xfrm>
          <a:prstGeom prst="rect">
            <a:avLst/>
          </a:prstGeom>
          <a:solidFill>
            <a:srgbClr val="F7F2F3"/>
          </a:solidFill>
          <a:ln w="9525">
            <a:solidFill>
              <a:srgbClr val="FF5845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1440" marR="84455" algn="just">
              <a:lnSpc>
                <a:spcPct val="100000"/>
              </a:lnSpc>
              <a:spcBef>
                <a:spcPts val="170"/>
              </a:spcBef>
              <a:tabLst>
                <a:tab pos="3646804" algn="l"/>
                <a:tab pos="6170295" algn="l"/>
                <a:tab pos="7849234" algn="l"/>
              </a:tabLst>
            </a:pP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Все</a:t>
            </a:r>
            <a:r>
              <a:rPr sz="28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документы,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касающиеся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детей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8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ограниченными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во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</a:t>
            </a:r>
            <a:r>
              <a:rPr sz="28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ж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я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	</a:t>
            </a:r>
            <a:r>
              <a:rPr sz="28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зд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8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овь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я	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ил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	</a:t>
            </a:r>
            <a:r>
              <a:rPr sz="28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8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й  с</a:t>
            </a:r>
            <a:r>
              <a:rPr sz="28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временным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трудностями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8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обучении,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должны </a:t>
            </a:r>
            <a:r>
              <a:rPr sz="28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составляться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форме,</a:t>
            </a:r>
            <a:r>
              <a:rPr sz="28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указанной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в </a:t>
            </a:r>
            <a:r>
              <a:rPr sz="28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Положении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о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ППк.</a:t>
            </a:r>
            <a:endParaRPr sz="280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59739"/>
            <a:ext cx="965390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Запрос</a:t>
            </a:r>
            <a:r>
              <a:rPr sz="2400" spc="-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родителей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50" dirty="0">
              <a:latin typeface="Calibri"/>
              <a:cs typeface="Calibri"/>
            </a:endParaRPr>
          </a:p>
          <a:p>
            <a:pPr marL="339725" indent="-229235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339725" algn="l"/>
              </a:tabLst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Обращение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к</a:t>
            </a:r>
            <a:r>
              <a:rPr sz="2400" b="1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специалистам</a:t>
            </a:r>
            <a:r>
              <a:rPr sz="2400" b="1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(журнал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обращения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к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специалистам).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5362" y="1785620"/>
            <a:ext cx="10259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  <a:tab pos="2474595" algn="l"/>
                <a:tab pos="4194175" algn="l"/>
                <a:tab pos="6182995" algn="l"/>
                <a:tab pos="8080375" algn="l"/>
              </a:tabLst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Письменное	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согласие	родителей	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(законных	представителей</a:t>
            </a:r>
            <a:r>
              <a:rPr sz="2400" spc="-10" dirty="0">
                <a:solidFill>
                  <a:srgbClr val="455576"/>
                </a:solidFill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5362" y="2026412"/>
            <a:ext cx="10257790" cy="255270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420"/>
              </a:spcBef>
            </a:pP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проведение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обследования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специалистами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2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Составление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педагогической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характеристики</a:t>
            </a:r>
            <a:r>
              <a:rPr sz="2400" b="1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2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Составление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характеристик,</a:t>
            </a:r>
            <a:r>
              <a:rPr sz="2400" b="1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рекомендаций специалистами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ППк.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ct val="110800"/>
              </a:lnSpc>
              <a:spcBef>
                <a:spcPts val="101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Заседание</a:t>
            </a:r>
            <a:r>
              <a:rPr sz="2400" b="1" spc="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</a:t>
            </a:r>
            <a:r>
              <a:rPr sz="2400" b="1" spc="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(в</a:t>
            </a:r>
            <a:r>
              <a:rPr sz="2400" spc="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присутствии</a:t>
            </a:r>
            <a:r>
              <a:rPr sz="2400" spc="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родителей</a:t>
            </a:r>
            <a:r>
              <a:rPr sz="2400" spc="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письменным</a:t>
            </a:r>
            <a:r>
              <a:rPr sz="2400" spc="6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информированием </a:t>
            </a:r>
            <a:r>
              <a:rPr sz="2400" spc="-5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результатах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обследования),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формирование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пакета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для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ПМПК.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0196" y="4842615"/>
            <a:ext cx="8816975" cy="1496243"/>
          </a:xfrm>
          <a:prstGeom prst="rect">
            <a:avLst/>
          </a:prstGeom>
          <a:solidFill>
            <a:srgbClr val="F7F2F3"/>
          </a:solidFill>
          <a:ln w="9525">
            <a:solidFill>
              <a:srgbClr val="FF5845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184785" marR="177165" indent="635" algn="ctr">
              <a:lnSpc>
                <a:spcPct val="100800"/>
              </a:lnSpc>
              <a:spcBef>
                <a:spcPts val="125"/>
              </a:spcBef>
            </a:pP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Пакет документов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для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400" spc="-1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-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ПМПК</a:t>
            </a:r>
            <a:r>
              <a:rPr sz="2400" spc="-1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выдается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под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подпись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родителей.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Второй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экземпляр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документов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печатью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подписью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директора, </a:t>
            </a:r>
            <a:r>
              <a:rPr sz="2400" spc="-5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отметкой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том,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что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родитель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согласен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рекомендациями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остается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ППк.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0371" y="1267459"/>
            <a:ext cx="6253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76120" algn="l"/>
                <a:tab pos="3357879" algn="l"/>
                <a:tab pos="4827270" algn="l"/>
              </a:tabLst>
            </a:pP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сь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енн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</a:t>
            </a:r>
            <a:r>
              <a:rPr sz="2400" spc="-10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ас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ия	р</a:t>
            </a:r>
            <a:r>
              <a:rPr sz="2400" spc="-7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я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(за</a:t>
            </a:r>
            <a:r>
              <a:rPr sz="2400" spc="-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нн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459739"/>
            <a:ext cx="3870960" cy="159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Обследование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339090" marR="6985" indent="-228600">
              <a:lnSpc>
                <a:spcPct val="107500"/>
              </a:lnSpc>
              <a:spcBef>
                <a:spcPts val="5"/>
              </a:spcBef>
              <a:buClr>
                <a:srgbClr val="FF5845"/>
              </a:buClr>
              <a:buFont typeface="Wingdings"/>
              <a:buChar char=""/>
              <a:tabLst>
                <a:tab pos="339725" algn="l"/>
                <a:tab pos="2423795" algn="l"/>
                <a:tab pos="3726815" algn="l"/>
              </a:tabLst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зв</a:t>
            </a:r>
            <a:r>
              <a:rPr sz="2400" spc="-7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я	</a:t>
            </a:r>
            <a:r>
              <a:rPr sz="2400" spc="-5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-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ЛЬ</a:t>
            </a:r>
            <a:r>
              <a:rPr sz="2400" spc="-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	с 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представителя).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5362" y="2154428"/>
            <a:ext cx="10258425" cy="176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8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  <a:tab pos="1303655" algn="l"/>
                <a:tab pos="3412490" algn="l"/>
                <a:tab pos="4006850" algn="l"/>
                <a:tab pos="6046470" algn="l"/>
                <a:tab pos="6621145" algn="l"/>
                <a:tab pos="6955790" algn="l"/>
                <a:tab pos="9174480" algn="l"/>
              </a:tabLst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ж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	пр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зв</a:t>
            </a:r>
            <a:r>
              <a:rPr sz="2400" spc="-7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тьс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я	</a:t>
            </a:r>
            <a:r>
              <a:rPr sz="2400" spc="-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ак	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5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лл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иал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ь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,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ак	и	и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иви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уал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ь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но	</a:t>
            </a:r>
            <a:r>
              <a:rPr sz="2400" spc="-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жд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ым 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специалистом.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ct val="110800"/>
              </a:lnSpc>
              <a:spcBef>
                <a:spcPts val="91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  <a:tab pos="2102485" algn="l"/>
                <a:tab pos="3361690" algn="l"/>
                <a:tab pos="5304790" algn="l"/>
                <a:tab pos="6578600" algn="l"/>
                <a:tab pos="9034780" algn="l"/>
              </a:tabLst>
            </a:pPr>
            <a:r>
              <a:rPr sz="2400" spc="-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или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	м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ж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оп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ь	ф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ара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ст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	п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да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а,  специалиста.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9710" y="4638624"/>
            <a:ext cx="2738282" cy="1757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52400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rgbClr val="FF5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6939" y="459739"/>
            <a:ext cx="9011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Проведение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 заседания.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Примерная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форма 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</a:rPr>
              <a:t>протокола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 заседания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ППк</a:t>
            </a:r>
            <a:endParaRPr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26701" y="1183741"/>
            <a:ext cx="4236720" cy="5485130"/>
            <a:chOff x="7126701" y="1183741"/>
            <a:chExt cx="4236720" cy="54851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36226" y="1193266"/>
              <a:ext cx="4217572" cy="54660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131463" y="1188504"/>
              <a:ext cx="4227195" cy="5475605"/>
            </a:xfrm>
            <a:custGeom>
              <a:avLst/>
              <a:gdLst/>
              <a:ahLst/>
              <a:cxnLst/>
              <a:rect l="l" t="t" r="r" b="b"/>
              <a:pathLst>
                <a:path w="4227195" h="5475605">
                  <a:moveTo>
                    <a:pt x="0" y="0"/>
                  </a:moveTo>
                  <a:lnTo>
                    <a:pt x="4227096" y="0"/>
                  </a:lnTo>
                  <a:lnTo>
                    <a:pt x="4227096" y="5475534"/>
                  </a:lnTo>
                  <a:lnTo>
                    <a:pt x="0" y="54755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chemeClr val="tx2">
                    <a:lumMod val="50000"/>
                  </a:schemeClr>
                </a:solidFill>
              </a:rPr>
              <a:t>Проводимые</a:t>
            </a:r>
            <a:r>
              <a:rPr spc="64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заседания</a:t>
            </a:r>
            <a:r>
              <a:rPr b="1" spc="65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фиксируются</a:t>
            </a:r>
            <a:r>
              <a:rPr b="1" spc="6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b="1" spc="3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журнале</a:t>
            </a:r>
            <a:r>
              <a:rPr b="1" spc="6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chemeClr val="tx2">
                    <a:lumMod val="50000"/>
                  </a:schemeClr>
                </a:solidFill>
              </a:rPr>
              <a:t>учета</a:t>
            </a:r>
            <a:r>
              <a:rPr spc="66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pc="-10" dirty="0">
                <a:solidFill>
                  <a:schemeClr val="tx2">
                    <a:lumMod val="50000"/>
                  </a:schemeClr>
                </a:solidFill>
              </a:rPr>
              <a:t>заседаний </a:t>
            </a:r>
            <a:r>
              <a:rPr spc="-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spc="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pc="-5" dirty="0">
                <a:solidFill>
                  <a:schemeClr val="tx2">
                    <a:lumMod val="50000"/>
                  </a:schemeClr>
                </a:solidFill>
              </a:rPr>
              <a:t>обучающихся,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pc="-10" dirty="0">
                <a:solidFill>
                  <a:schemeClr val="tx2">
                    <a:lumMod val="50000"/>
                  </a:schemeClr>
                </a:solidFill>
              </a:rPr>
              <a:t>прошедших</a:t>
            </a:r>
            <a:r>
              <a:rPr spc="-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ППк</a:t>
            </a:r>
            <a:r>
              <a:rPr spc="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spc="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pc="-10" dirty="0">
                <a:solidFill>
                  <a:schemeClr val="tx2">
                    <a:lumMod val="50000"/>
                  </a:schemeClr>
                </a:solidFill>
              </a:rPr>
              <a:t>указанием</a:t>
            </a:r>
            <a:r>
              <a:rPr spc="-5" dirty="0">
                <a:solidFill>
                  <a:schemeClr val="tx2">
                    <a:lumMod val="50000"/>
                  </a:schemeClr>
                </a:solidFill>
              </a:rPr>
              <a:t> вида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pc="-10" dirty="0">
                <a:solidFill>
                  <a:schemeClr val="tx2">
                    <a:lumMod val="50000"/>
                  </a:schemeClr>
                </a:solidFill>
              </a:rPr>
              <a:t>консилиума </a:t>
            </a:r>
            <a:r>
              <a:rPr spc="-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pc="-10" dirty="0">
                <a:solidFill>
                  <a:schemeClr val="tx2">
                    <a:lumMod val="50000"/>
                  </a:schemeClr>
                </a:solidFill>
              </a:rPr>
              <a:t>(плановый</a:t>
            </a:r>
            <a:r>
              <a:rPr spc="-5" dirty="0">
                <a:solidFill>
                  <a:schemeClr val="tx2">
                    <a:lumMod val="50000"/>
                  </a:schemeClr>
                </a:solidFill>
              </a:rPr>
              <a:t> или внеплановый)</a:t>
            </a:r>
            <a:r>
              <a:rPr spc="-1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spc="-10" dirty="0">
                <a:solidFill>
                  <a:schemeClr val="tx2">
                    <a:lumMod val="50000"/>
                  </a:schemeClr>
                </a:solidFill>
              </a:rPr>
              <a:t>тематики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pc="-5" dirty="0">
                <a:solidFill>
                  <a:schemeClr val="tx2">
                    <a:lumMod val="50000"/>
                  </a:schemeClr>
                </a:solidFill>
              </a:rPr>
              <a:t>заседания.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solidFill>
                <a:schemeClr val="tx2">
                  <a:lumMod val="50000"/>
                </a:schemeClr>
              </a:solidFill>
            </a:endParaRPr>
          </a:p>
          <a:p>
            <a:pPr marL="12700" marR="5080" algn="just">
              <a:lnSpc>
                <a:spcPct val="100000"/>
              </a:lnSpc>
            </a:pPr>
            <a:r>
              <a:rPr b="1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Тематика</a:t>
            </a:r>
            <a:r>
              <a:rPr b="1" spc="29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chemeClr val="tx2">
                    <a:lumMod val="50000"/>
                  </a:schemeClr>
                </a:solidFill>
              </a:rPr>
              <a:t>определяется</a:t>
            </a:r>
            <a:r>
              <a:rPr spc="3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pc="-5" dirty="0">
                <a:solidFill>
                  <a:schemeClr val="tx2">
                    <a:lumMod val="50000"/>
                  </a:schemeClr>
                </a:solidFill>
              </a:rPr>
              <a:t>реальным</a:t>
            </a:r>
            <a:r>
              <a:rPr spc="33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pc="-15" dirty="0">
                <a:solidFill>
                  <a:schemeClr val="tx2">
                    <a:lumMod val="50000"/>
                  </a:schemeClr>
                </a:solidFill>
              </a:rPr>
              <a:t>содержанием</a:t>
            </a:r>
            <a:r>
              <a:rPr spc="63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и   </a:t>
            </a:r>
            <a:r>
              <a:rPr spc="-5" dirty="0">
                <a:solidFill>
                  <a:schemeClr val="tx2">
                    <a:lumMod val="50000"/>
                  </a:schemeClr>
                </a:solidFill>
              </a:rPr>
              <a:t>запросом</a:t>
            </a:r>
            <a:r>
              <a:rPr spc="66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tx2">
                    <a:lumMod val="50000"/>
                  </a:schemeClr>
                </a:solidFill>
              </a:rPr>
              <a:t>ОО. </a:t>
            </a:r>
            <a:r>
              <a:rPr spc="-1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pc="-10" dirty="0">
                <a:solidFill>
                  <a:schemeClr val="tx2">
                    <a:lumMod val="50000"/>
                  </a:schemeClr>
                </a:solidFill>
              </a:rPr>
              <a:t>Это</a:t>
            </a:r>
            <a:r>
              <a:rPr spc="-1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pc="-10" dirty="0">
                <a:solidFill>
                  <a:schemeClr val="tx2">
                    <a:lumMod val="50000"/>
                  </a:schemeClr>
                </a:solidFill>
              </a:rPr>
              <a:t>может </a:t>
            </a:r>
            <a:r>
              <a:rPr spc="-5" dirty="0">
                <a:solidFill>
                  <a:schemeClr val="tx2">
                    <a:lumMod val="50000"/>
                  </a:schemeClr>
                </a:solidFill>
              </a:rPr>
              <a:t>быть: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5539" y="4871720"/>
            <a:ext cx="3921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6505" algn="l"/>
                <a:tab pos="1833245" algn="l"/>
                <a:tab pos="2707005" algn="l"/>
              </a:tabLst>
            </a:pPr>
            <a:r>
              <a:rPr sz="1500" spc="-10" dirty="0">
                <a:solidFill>
                  <a:srgbClr val="455576"/>
                </a:solidFill>
                <a:latin typeface="Calibri"/>
                <a:cs typeface="Calibri"/>
              </a:rPr>
              <a:t>маршрутов	</a:t>
            </a:r>
            <a:r>
              <a:rPr sz="1500" spc="-5" dirty="0">
                <a:solidFill>
                  <a:srgbClr val="455576"/>
                </a:solidFill>
                <a:latin typeface="Calibri"/>
                <a:cs typeface="Calibri"/>
              </a:rPr>
              <a:t>(по	форме	</a:t>
            </a:r>
            <a:r>
              <a:rPr sz="1500" spc="-10" dirty="0">
                <a:solidFill>
                  <a:srgbClr val="455576"/>
                </a:solidFill>
                <a:latin typeface="Calibri"/>
                <a:cs typeface="Calibri"/>
              </a:rPr>
              <a:t>определяемой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939" y="2585720"/>
            <a:ext cx="5888355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утверждение</a:t>
            </a:r>
            <a:r>
              <a:rPr sz="15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плана</a:t>
            </a:r>
            <a:r>
              <a:rPr sz="15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работы</a:t>
            </a:r>
            <a:r>
              <a:rPr sz="15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ППк;</a:t>
            </a:r>
          </a:p>
          <a:p>
            <a:pPr marL="241300" marR="5080" indent="-228600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0665" algn="l"/>
                <a:tab pos="241300" algn="l"/>
                <a:tab pos="1466850" algn="l"/>
                <a:tab pos="2096135" algn="l"/>
                <a:tab pos="3342004" algn="l"/>
                <a:tab pos="3691890" algn="l"/>
                <a:tab pos="4774565" algn="l"/>
              </a:tabLst>
            </a:pP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тв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ж</a:t>
            </a:r>
            <a:r>
              <a:rPr sz="15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ие	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	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ро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ия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ий	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	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ыя</a:t>
            </a:r>
            <a:r>
              <a:rPr sz="15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ию	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15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б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15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ю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щи</a:t>
            </a:r>
            <a:r>
              <a:rPr sz="15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ся  с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особыми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образовательными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потребностями;</a:t>
            </a:r>
            <a:endParaRPr sz="15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проведение</a:t>
            </a:r>
            <a:r>
              <a:rPr sz="1500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комплексного</a:t>
            </a:r>
            <a:r>
              <a:rPr sz="15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обследования</a:t>
            </a:r>
            <a:r>
              <a:rPr sz="1500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обучающегося;</a:t>
            </a:r>
            <a:endParaRPr sz="15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обсуждение</a:t>
            </a:r>
            <a:r>
              <a:rPr sz="15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результатов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комплексного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обследования;</a:t>
            </a:r>
            <a:endParaRPr sz="15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0665" algn="l"/>
                <a:tab pos="241300" algn="l"/>
                <a:tab pos="1551305" algn="l"/>
                <a:tab pos="2819400" algn="l"/>
                <a:tab pos="4584700" algn="l"/>
              </a:tabLst>
            </a:pP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ж</a:t>
            </a:r>
            <a:r>
              <a:rPr sz="15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ие	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</a:t>
            </a:r>
            <a:r>
              <a:rPr sz="1500" spc="-5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1500" spc="-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ь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15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15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	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б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15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15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15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льно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й,	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15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15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15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льно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й  и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коррекционной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работы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с 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обучающимся;</a:t>
            </a:r>
            <a:endParaRPr sz="15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зачисление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обучающихся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 коррекционные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занятия;</a:t>
            </a:r>
            <a:endParaRPr sz="15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направление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обучающихся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в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ПМПК;</a:t>
            </a:r>
          </a:p>
          <a:p>
            <a:pPr marL="241300" indent="-228600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0665" algn="l"/>
                <a:tab pos="241300" algn="l"/>
                <a:tab pos="1409700" algn="l"/>
                <a:tab pos="1675130" algn="l"/>
                <a:tab pos="2912745" algn="l"/>
                <a:tab pos="4460875" algn="l"/>
              </a:tabLst>
            </a:pP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составление	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	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утверждение	индивидуальных	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образовательных</a:t>
            </a:r>
            <a:endParaRPr sz="15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4467860">
              <a:lnSpc>
                <a:spcPct val="100000"/>
              </a:lnSpc>
            </a:pP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образовательной</a:t>
            </a:r>
            <a:endParaRPr sz="15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39" y="5100320"/>
            <a:ext cx="588835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организацией);</a:t>
            </a:r>
            <a:endParaRPr sz="15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экспертиза</a:t>
            </a:r>
            <a:r>
              <a:rPr sz="1500" spc="7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адаптированных</a:t>
            </a:r>
            <a:r>
              <a:rPr sz="1500" spc="8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основных</a:t>
            </a:r>
            <a:r>
              <a:rPr sz="1500" spc="8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образовательных</a:t>
            </a:r>
            <a:r>
              <a:rPr sz="1500" spc="8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программ </a:t>
            </a:r>
            <a:r>
              <a:rPr sz="1500" spc="-3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ОО;</a:t>
            </a:r>
            <a:endParaRPr sz="15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0665" algn="l"/>
                <a:tab pos="241300" algn="l"/>
                <a:tab pos="1009015" algn="l"/>
                <a:tab pos="2433320" algn="l"/>
                <a:tab pos="2729865" algn="l"/>
                <a:tab pos="3486150" algn="l"/>
                <a:tab pos="4636135" algn="l"/>
              </a:tabLst>
            </a:pP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15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ц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15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	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э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ффек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но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	и	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из	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</a:t>
            </a:r>
            <a:r>
              <a:rPr sz="1500" spc="-5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1500" spc="-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ь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15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15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	</a:t>
            </a:r>
            <a:r>
              <a:rPr sz="15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орр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екци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онно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-  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развивающей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работы</a:t>
            </a:r>
            <a:r>
              <a:rPr sz="15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с </a:t>
            </a: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обучающимися;</a:t>
            </a:r>
            <a:endParaRPr sz="15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5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другие</a:t>
            </a:r>
            <a:r>
              <a:rPr sz="15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варианты</a:t>
            </a:r>
            <a:r>
              <a:rPr sz="15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тематик.</a:t>
            </a:r>
            <a:endParaRPr sz="15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52400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0465" y="459739"/>
            <a:ext cx="4738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Примерная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форма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заключения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ППк.</a:t>
            </a:r>
            <a:endParaRPr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27100" y="1226375"/>
            <a:ext cx="4118610" cy="5528310"/>
            <a:chOff x="927100" y="1226375"/>
            <a:chExt cx="4118610" cy="55283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624" y="1235900"/>
              <a:ext cx="4099152" cy="55089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31862" y="1231138"/>
              <a:ext cx="4109085" cy="5518785"/>
            </a:xfrm>
            <a:custGeom>
              <a:avLst/>
              <a:gdLst/>
              <a:ahLst/>
              <a:cxnLst/>
              <a:rect l="l" t="t" r="r" b="b"/>
              <a:pathLst>
                <a:path w="4109085" h="5518784">
                  <a:moveTo>
                    <a:pt x="0" y="0"/>
                  </a:moveTo>
                  <a:lnTo>
                    <a:pt x="4108676" y="0"/>
                  </a:lnTo>
                  <a:lnTo>
                    <a:pt x="4108676" y="5518523"/>
                  </a:lnTo>
                  <a:lnTo>
                    <a:pt x="0" y="55185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8" name="object 8"/>
          <p:cNvSpPr/>
          <p:nvPr/>
        </p:nvSpPr>
        <p:spPr>
          <a:xfrm>
            <a:off x="5307727" y="1216089"/>
            <a:ext cx="6046470" cy="3183255"/>
          </a:xfrm>
          <a:custGeom>
            <a:avLst/>
            <a:gdLst/>
            <a:ahLst/>
            <a:cxnLst/>
            <a:rect l="l" t="t" r="r" b="b"/>
            <a:pathLst>
              <a:path w="6046470" h="3183254">
                <a:moveTo>
                  <a:pt x="0" y="0"/>
                </a:moveTo>
                <a:lnTo>
                  <a:pt x="6046072" y="0"/>
                </a:lnTo>
                <a:lnTo>
                  <a:pt x="6046072" y="3182687"/>
                </a:lnTo>
                <a:lnTo>
                  <a:pt x="0" y="31826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5845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9167" y="1248155"/>
            <a:ext cx="58762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28600" algn="l"/>
                <a:tab pos="2247265" algn="l"/>
                <a:tab pos="3930650" algn="l"/>
                <a:tab pos="4739005" algn="l"/>
              </a:tabLst>
            </a:pP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Коллегиальное	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заключение	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ППк	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доводится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9167" y="1543811"/>
            <a:ext cx="5876290" cy="1369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marR="6350">
              <a:lnSpc>
                <a:spcPct val="112000"/>
              </a:lnSpc>
              <a:spcBef>
                <a:spcPts val="100"/>
              </a:spcBef>
            </a:pP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до</a:t>
            </a:r>
            <a:r>
              <a:rPr sz="2000" spc="9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сведения</a:t>
            </a:r>
            <a:r>
              <a:rPr sz="2000" spc="10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родителей</a:t>
            </a:r>
            <a:r>
              <a:rPr sz="2000" spc="9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(законных</a:t>
            </a:r>
            <a:r>
              <a:rPr sz="2000" spc="10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представителей) </a:t>
            </a:r>
            <a:r>
              <a:rPr sz="2000" spc="-44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 день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проведения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 заседания.</a:t>
            </a:r>
            <a:endParaRPr sz="2000" dirty="0">
              <a:latin typeface="Calibri"/>
              <a:cs typeface="Calibri"/>
            </a:endParaRPr>
          </a:p>
          <a:p>
            <a:pPr marL="227965" marR="5080" indent="-228600">
              <a:lnSpc>
                <a:spcPts val="2620"/>
              </a:lnSpc>
              <a:spcBef>
                <a:spcPts val="65"/>
              </a:spcBef>
              <a:buClr>
                <a:srgbClr val="FF5845"/>
              </a:buClr>
              <a:buFont typeface="Wingdings"/>
              <a:buChar char=""/>
              <a:tabLst>
                <a:tab pos="228600" algn="l"/>
                <a:tab pos="948690" algn="l"/>
              </a:tabLst>
            </a:pP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Коллегиальное</a:t>
            </a:r>
            <a:r>
              <a:rPr sz="2000" spc="8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заключение</a:t>
            </a:r>
            <a:r>
              <a:rPr sz="2000" spc="8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ППк</a:t>
            </a:r>
            <a:r>
              <a:rPr sz="2000" spc="8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также</a:t>
            </a:r>
            <a:r>
              <a:rPr sz="2000" spc="9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доводится </a:t>
            </a:r>
            <a:r>
              <a:rPr sz="2000" spc="-44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до	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сведения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7766" y="2924555"/>
            <a:ext cx="17513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630680" algn="l"/>
              </a:tabLst>
            </a:pP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а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б</a:t>
            </a:r>
            <a:r>
              <a:rPr sz="2000" spc="-20" dirty="0">
                <a:solidFill>
                  <a:srgbClr val="455576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та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щ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х	с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6272" y="2546603"/>
            <a:ext cx="3638550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72720">
              <a:lnSpc>
                <a:spcPct val="112000"/>
              </a:lnSpc>
              <a:spcBef>
                <a:spcPts val="100"/>
              </a:spcBef>
              <a:tabLst>
                <a:tab pos="2030095" algn="l"/>
                <a:tab pos="2298700" algn="l"/>
              </a:tabLst>
            </a:pP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п</a:t>
            </a:r>
            <a:r>
              <a:rPr sz="2000" spc="-25" dirty="0">
                <a:solidFill>
                  <a:srgbClr val="455576"/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д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а</a:t>
            </a:r>
            <a:r>
              <a:rPr sz="2000" spc="-30" dirty="0">
                <a:solidFill>
                  <a:srgbClr val="455576"/>
                </a:solidFill>
                <a:latin typeface="Calibri"/>
                <a:cs typeface="Calibri"/>
              </a:rPr>
              <a:t>г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оги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чес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к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х		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а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б</a:t>
            </a:r>
            <a:r>
              <a:rPr sz="2000" spc="-20" dirty="0">
                <a:solidFill>
                  <a:srgbClr val="455576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т</a:t>
            </a:r>
            <a:r>
              <a:rPr sz="2000" spc="5" dirty="0">
                <a:solidFill>
                  <a:srgbClr val="455576"/>
                </a:solidFill>
                <a:latin typeface="Calibri"/>
                <a:cs typeface="Calibri"/>
              </a:rPr>
              <a:t>н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и</a:t>
            </a:r>
            <a:r>
              <a:rPr sz="2000" spc="-35" dirty="0">
                <a:solidFill>
                  <a:srgbClr val="455576"/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в, 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об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с</a:t>
            </a:r>
            <a:r>
              <a:rPr sz="2000" spc="5" dirty="0">
                <a:solidFill>
                  <a:srgbClr val="455576"/>
                </a:solidFill>
                <a:latin typeface="Calibri"/>
                <a:cs typeface="Calibri"/>
              </a:rPr>
              <a:t>л</a:t>
            </a:r>
            <a:r>
              <a:rPr sz="2000" spc="-25" dirty="0">
                <a:solidFill>
                  <a:srgbClr val="455576"/>
                </a:solidFill>
                <a:latin typeface="Calibri"/>
                <a:cs typeface="Calibri"/>
              </a:rPr>
              <a:t>ед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ва</a:t>
            </a:r>
            <a:r>
              <a:rPr sz="2000" spc="5" dirty="0">
                <a:solidFill>
                  <a:srgbClr val="455576"/>
                </a:solidFill>
                <a:latin typeface="Calibri"/>
                <a:cs typeface="Calibri"/>
              </a:rPr>
              <a:t>нны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м	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о</a:t>
            </a:r>
            <a:r>
              <a:rPr sz="2000" spc="-20" dirty="0">
                <a:solidFill>
                  <a:srgbClr val="455576"/>
                </a:solidFill>
                <a:latin typeface="Calibri"/>
                <a:cs typeface="Calibri"/>
              </a:rPr>
              <a:t>б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ча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щ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и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м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ся,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27766" y="3220211"/>
            <a:ext cx="5647055" cy="103759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R="5080" algn="just">
              <a:lnSpc>
                <a:spcPct val="110000"/>
              </a:lnSpc>
              <a:spcBef>
                <a:spcPts val="145"/>
              </a:spcBef>
            </a:pP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специалистов,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участвующих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 в</a:t>
            </a:r>
            <a:r>
              <a:rPr sz="2000" spc="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его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психолого- </a:t>
            </a:r>
            <a:r>
              <a:rPr sz="2000" spc="-44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педагогическом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сопровождении,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не</a:t>
            </a:r>
            <a:r>
              <a:rPr sz="2000" spc="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позднее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трех </a:t>
            </a:r>
            <a:r>
              <a:rPr sz="2000" spc="-44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рабочих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дней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после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проведения</a:t>
            </a:r>
            <a:r>
              <a:rPr sz="2000" spc="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заседания.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52400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9739"/>
            <a:ext cx="3009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Направление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на</a:t>
            </a:r>
            <a:r>
              <a:rPr sz="2400" spc="-3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ПМПК</a:t>
            </a:r>
            <a:endParaRPr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5362" y="1168908"/>
            <a:ext cx="10259060" cy="4649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Минобрнауки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России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от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20.09.2013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№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1082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«Об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утверждении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Положения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психолого-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медико-педагогической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комиссии»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(п.15)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5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в)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направление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образовательной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</a:t>
            </a:r>
            <a:r>
              <a:rPr lang="ru-RU" sz="2000" spc="-5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ии</a:t>
            </a:r>
            <a:r>
              <a:rPr sz="2000" spc="-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10"/>
              </a:spcBef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г)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заключение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(заключения)</a:t>
            </a:r>
            <a:r>
              <a:rPr sz="2000" spc="4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5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психолого-педагогического</a:t>
            </a:r>
            <a:r>
              <a:rPr sz="2000" spc="42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консилиума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образовательной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 или специалиста (специалистов),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осуществляющего </a:t>
            </a:r>
            <a:r>
              <a:rPr sz="2000" spc="-15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психолого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-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5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педагогическое</a:t>
            </a:r>
            <a:r>
              <a:rPr sz="2000" spc="-1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сопровождение обучающихся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образовательной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(для 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обучающихся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образовательных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организаций</a:t>
            </a:r>
            <a:r>
              <a:rPr sz="2000" spc="-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)</a:t>
            </a:r>
            <a:r>
              <a:rPr lang="ru-RU" sz="2000" spc="-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;</a:t>
            </a:r>
          </a:p>
          <a:p>
            <a:pPr marL="12700" marR="5080" algn="just">
              <a:lnSpc>
                <a:spcPct val="100000"/>
              </a:lnSpc>
              <a:spcBef>
                <a:spcPts val="1010"/>
              </a:spcBef>
            </a:pPr>
            <a:r>
              <a:rPr lang="ru-RU" sz="2000" spc="-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д)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000" spc="-1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представление </a:t>
            </a:r>
            <a:r>
              <a:rPr lang="ru-RU" sz="2000" spc="-10" dirty="0">
                <a:solidFill>
                  <a:schemeClr val="tx2">
                    <a:lumMod val="50000"/>
                  </a:schemeClr>
                </a:solidFill>
                <a:cs typeface="Calibri"/>
              </a:rPr>
              <a:t>(характеристика)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психолого-педагогического консилиума на обучающегося для предоставления на ПМПК </a:t>
            </a:r>
            <a:r>
              <a:rPr lang="ru-RU" sz="2000" spc="-525" dirty="0">
                <a:solidFill>
                  <a:schemeClr val="tx2">
                    <a:lumMod val="50000"/>
                  </a:schemeClr>
                </a:solidFill>
                <a:cs typeface="Calibri"/>
              </a:rPr>
              <a:t> </a:t>
            </a:r>
            <a:r>
              <a:rPr lang="ru-RU" sz="20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оригинал,</a:t>
            </a:r>
            <a:r>
              <a:rPr lang="ru-RU" sz="2000" spc="-10" dirty="0">
                <a:solidFill>
                  <a:schemeClr val="tx2">
                    <a:lumMod val="50000"/>
                  </a:schemeClr>
                </a:solidFill>
                <a:cs typeface="Calibri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заверенный</a:t>
            </a:r>
            <a:r>
              <a:rPr lang="ru-RU" sz="20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 печатью</a:t>
            </a:r>
            <a:r>
              <a:rPr lang="ru-RU" sz="2000" spc="5" dirty="0">
                <a:solidFill>
                  <a:schemeClr val="tx2">
                    <a:lumMod val="50000"/>
                  </a:schemeClr>
                </a:solidFill>
                <a:cs typeface="Calibri"/>
              </a:rPr>
              <a:t> </a:t>
            </a:r>
            <a:r>
              <a:rPr lang="ru-RU" sz="2000" spc="-1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образовательной</a:t>
            </a:r>
            <a:r>
              <a:rPr lang="ru-RU" sz="20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 организации</a:t>
            </a:r>
            <a:r>
              <a:rPr lang="ru-RU" sz="20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;</a:t>
            </a:r>
            <a:endParaRPr lang="ru-RU" sz="2000" spc="-5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10"/>
              </a:spcBef>
            </a:pPr>
            <a:r>
              <a:rPr lang="ru-RU" sz="20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е)</a:t>
            </a:r>
            <a:r>
              <a:rPr lang="ru-RU" sz="2000" spc="-4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к</a:t>
            </a:r>
            <a:r>
              <a:rPr lang="ru-RU" sz="20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о</a:t>
            </a:r>
            <a:r>
              <a:rPr lang="ru-RU" sz="2000" spc="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п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ии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	</a:t>
            </a:r>
            <a:r>
              <a:rPr lang="ru-RU" sz="2000" spc="-45" dirty="0">
                <a:solidFill>
                  <a:schemeClr val="tx2">
                    <a:lumMod val="50000"/>
                  </a:schemeClr>
                </a:solidFill>
                <a:cs typeface="Calibri"/>
              </a:rPr>
              <a:t>к</a:t>
            </a:r>
            <a:r>
              <a:rPr lang="ru-RU" sz="20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нт</a:t>
            </a:r>
            <a:r>
              <a:rPr lang="ru-RU" sz="20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р</a:t>
            </a:r>
            <a:r>
              <a:rPr lang="ru-RU" sz="2000" spc="-45" dirty="0">
                <a:solidFill>
                  <a:schemeClr val="tx2">
                    <a:lumMod val="50000"/>
                  </a:schemeClr>
                </a:solidFill>
                <a:cs typeface="Calibri"/>
              </a:rPr>
              <a:t>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л</a:t>
            </a:r>
            <a:r>
              <a:rPr lang="ru-RU" sz="20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ны</a:t>
            </a:r>
            <a:r>
              <a:rPr lang="ru-RU" sz="20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х</a:t>
            </a:r>
            <a:r>
              <a:rPr lang="ru-RU" sz="2000" spc="5" dirty="0">
                <a:solidFill>
                  <a:schemeClr val="tx2">
                    <a:lumMod val="50000"/>
                  </a:schemeClr>
                </a:solidFill>
                <a:cs typeface="Calibri"/>
              </a:rPr>
              <a:t>/п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и</a:t>
            </a:r>
            <a:r>
              <a:rPr lang="ru-RU" sz="20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с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ьменных	</a:t>
            </a:r>
            <a:r>
              <a:rPr lang="ru-RU" sz="20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р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а</a:t>
            </a:r>
            <a:r>
              <a:rPr lang="ru-RU" sz="20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б</a:t>
            </a:r>
            <a:r>
              <a:rPr lang="ru-RU" sz="2000" spc="-15" dirty="0">
                <a:solidFill>
                  <a:schemeClr val="tx2">
                    <a:lumMod val="50000"/>
                  </a:schemeClr>
                </a:solidFill>
                <a:cs typeface="Calibri"/>
              </a:rPr>
              <a:t>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т	по	</a:t>
            </a:r>
            <a:r>
              <a:rPr lang="ru-RU" sz="2000" spc="-20" dirty="0">
                <a:solidFill>
                  <a:schemeClr val="tx2">
                    <a:lumMod val="50000"/>
                  </a:schemeClr>
                </a:solidFill>
                <a:cs typeface="Calibri"/>
              </a:rPr>
              <a:t>р</a:t>
            </a:r>
            <a:r>
              <a:rPr lang="ru-RU" sz="2000" spc="-10" dirty="0">
                <a:solidFill>
                  <a:schemeClr val="tx2">
                    <a:lumMod val="50000"/>
                  </a:schemeClr>
                </a:solidFill>
                <a:cs typeface="Calibri"/>
              </a:rPr>
              <a:t>у</a:t>
            </a:r>
            <a:r>
              <a:rPr lang="ru-RU" sz="2000" spc="-15" dirty="0">
                <a:solidFill>
                  <a:schemeClr val="tx2">
                    <a:lumMod val="50000"/>
                  </a:schemeClr>
                </a:solidFill>
                <a:cs typeface="Calibri"/>
              </a:rPr>
              <a:t>с</a:t>
            </a:r>
            <a:r>
              <a:rPr lang="ru-RU" sz="20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с</a:t>
            </a:r>
            <a:r>
              <a:rPr lang="ru-RU" sz="2000" spc="-35" dirty="0">
                <a:solidFill>
                  <a:schemeClr val="tx2">
                    <a:lumMod val="50000"/>
                  </a:schemeClr>
                </a:solidFill>
                <a:cs typeface="Calibri"/>
              </a:rPr>
              <a:t>к</a:t>
            </a:r>
            <a:r>
              <a:rPr lang="ru-RU" sz="20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о</a:t>
            </a:r>
            <a:r>
              <a:rPr lang="ru-RU" sz="2000" spc="-15" dirty="0">
                <a:solidFill>
                  <a:schemeClr val="tx2">
                    <a:lumMod val="50000"/>
                  </a:schemeClr>
                </a:solidFill>
                <a:cs typeface="Calibri"/>
              </a:rPr>
              <a:t>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у	</a:t>
            </a:r>
            <a:r>
              <a:rPr lang="ru-RU" sz="20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(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р</a:t>
            </a:r>
            <a:r>
              <a:rPr lang="ru-RU" sz="2000" spc="-7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о</a:t>
            </a:r>
            <a:r>
              <a:rPr lang="ru-RU" sz="20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д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н</a:t>
            </a:r>
            <a:r>
              <a:rPr lang="ru-RU" sz="20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о</a:t>
            </a:r>
            <a:r>
              <a:rPr lang="ru-RU" sz="2000" spc="-1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м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у) </a:t>
            </a:r>
            <a:r>
              <a:rPr lang="ru-RU" sz="20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яз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ы</a:t>
            </a:r>
            <a:r>
              <a:rPr lang="ru-RU" sz="20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к</a:t>
            </a:r>
            <a:r>
              <a:rPr lang="ru-RU" sz="2000" spc="-6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cs typeface="Calibri"/>
              </a:rPr>
              <a:t>, математике, заверенные печатью образовательной организации, для детей дошкольного возраста результаты самостоятельной продуктивной деятельности;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5364" y="432307"/>
            <a:ext cx="863155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spc="-5" dirty="0" smtClean="0">
                <a:solidFill>
                  <a:schemeClr val="tx2">
                    <a:lumMod val="50000"/>
                  </a:schemeClr>
                </a:solidFill>
              </a:rPr>
              <a:t>Понятия «д</a:t>
            </a:r>
            <a:r>
              <a:rPr sz="3200" spc="-5" dirty="0" err="1" smtClean="0">
                <a:solidFill>
                  <a:schemeClr val="tx2">
                    <a:lumMod val="50000"/>
                  </a:schemeClr>
                </a:solidFill>
              </a:rPr>
              <a:t>ети-инвалиды</a:t>
            </a:r>
            <a:r>
              <a:rPr lang="ru-RU" sz="3200" spc="-5" dirty="0" smtClean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sz="3200" spc="-25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spc="-10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sz="3200" spc="-2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spc="-2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3200" spc="-10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sz="3200" spc="-10" dirty="0" err="1" smtClean="0">
                <a:solidFill>
                  <a:schemeClr val="tx2">
                    <a:lumMod val="50000"/>
                  </a:schemeClr>
                </a:solidFill>
              </a:rPr>
              <a:t>ети</a:t>
            </a:r>
            <a:r>
              <a:rPr sz="3200" spc="-15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320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sz="3200" spc="-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3200" spc="-5" dirty="0" smtClean="0">
                <a:solidFill>
                  <a:schemeClr val="tx2">
                    <a:lumMod val="50000"/>
                  </a:schemeClr>
                </a:solidFill>
              </a:rPr>
              <a:t>ОВЗ</a:t>
            </a:r>
            <a:r>
              <a:rPr lang="ru-RU" sz="3200" spc="-5" dirty="0" smtClean="0">
                <a:solidFill>
                  <a:schemeClr val="tx2">
                    <a:lumMod val="50000"/>
                  </a:schemeClr>
                </a:solidFill>
              </a:rPr>
              <a:t>"</a:t>
            </a:r>
            <a:endParaRPr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6977" y="1177708"/>
            <a:ext cx="7957820" cy="3362960"/>
          </a:xfrm>
          <a:custGeom>
            <a:avLst/>
            <a:gdLst/>
            <a:ahLst/>
            <a:cxnLst/>
            <a:rect l="l" t="t" r="r" b="b"/>
            <a:pathLst>
              <a:path w="7957820" h="3362960">
                <a:moveTo>
                  <a:pt x="2219007" y="1968906"/>
                </a:moveTo>
                <a:lnTo>
                  <a:pt x="2210270" y="1959698"/>
                </a:lnTo>
                <a:lnTo>
                  <a:pt x="1114831" y="2999905"/>
                </a:lnTo>
                <a:lnTo>
                  <a:pt x="1133894" y="2934385"/>
                </a:lnTo>
                <a:lnTo>
                  <a:pt x="1131963" y="2930868"/>
                </a:lnTo>
                <a:lnTo>
                  <a:pt x="1125232" y="2928899"/>
                </a:lnTo>
                <a:lnTo>
                  <a:pt x="1121702" y="2930842"/>
                </a:lnTo>
                <a:lnTo>
                  <a:pt x="1093038" y="3029369"/>
                </a:lnTo>
                <a:lnTo>
                  <a:pt x="1110284" y="3025292"/>
                </a:lnTo>
                <a:lnTo>
                  <a:pt x="1192911" y="3005823"/>
                </a:lnTo>
                <a:lnTo>
                  <a:pt x="1195019" y="3002407"/>
                </a:lnTo>
                <a:lnTo>
                  <a:pt x="1193419" y="2995574"/>
                </a:lnTo>
                <a:lnTo>
                  <a:pt x="1189990" y="2993466"/>
                </a:lnTo>
                <a:lnTo>
                  <a:pt x="1123581" y="3009112"/>
                </a:lnTo>
                <a:lnTo>
                  <a:pt x="2219007" y="1968906"/>
                </a:lnTo>
                <a:close/>
              </a:path>
              <a:path w="7957820" h="3362960">
                <a:moveTo>
                  <a:pt x="2396833" y="0"/>
                </a:moveTo>
                <a:lnTo>
                  <a:pt x="45351" y="0"/>
                </a:lnTo>
                <a:lnTo>
                  <a:pt x="45351" y="232346"/>
                </a:lnTo>
                <a:lnTo>
                  <a:pt x="10972" y="173405"/>
                </a:lnTo>
                <a:lnTo>
                  <a:pt x="7086" y="172377"/>
                </a:lnTo>
                <a:lnTo>
                  <a:pt x="1028" y="175907"/>
                </a:lnTo>
                <a:lnTo>
                  <a:pt x="0" y="179806"/>
                </a:lnTo>
                <a:lnTo>
                  <a:pt x="51701" y="268439"/>
                </a:lnTo>
                <a:lnTo>
                  <a:pt x="59055" y="255828"/>
                </a:lnTo>
                <a:lnTo>
                  <a:pt x="103403" y="179806"/>
                </a:lnTo>
                <a:lnTo>
                  <a:pt x="102387" y="175907"/>
                </a:lnTo>
                <a:lnTo>
                  <a:pt x="96329" y="172377"/>
                </a:lnTo>
                <a:lnTo>
                  <a:pt x="92443" y="173405"/>
                </a:lnTo>
                <a:lnTo>
                  <a:pt x="58051" y="232346"/>
                </a:lnTo>
                <a:lnTo>
                  <a:pt x="58051" y="12700"/>
                </a:lnTo>
                <a:lnTo>
                  <a:pt x="2384133" y="12700"/>
                </a:lnTo>
                <a:lnTo>
                  <a:pt x="2384133" y="234950"/>
                </a:lnTo>
                <a:lnTo>
                  <a:pt x="2396833" y="234950"/>
                </a:lnTo>
                <a:lnTo>
                  <a:pt x="2396833" y="12700"/>
                </a:lnTo>
                <a:lnTo>
                  <a:pt x="2396833" y="6350"/>
                </a:lnTo>
                <a:lnTo>
                  <a:pt x="2396833" y="0"/>
                </a:lnTo>
                <a:close/>
              </a:path>
              <a:path w="7957820" h="3362960">
                <a:moveTo>
                  <a:pt x="3638397" y="3274161"/>
                </a:moveTo>
                <a:lnTo>
                  <a:pt x="3637381" y="3270275"/>
                </a:lnTo>
                <a:lnTo>
                  <a:pt x="3631323" y="3266744"/>
                </a:lnTo>
                <a:lnTo>
                  <a:pt x="3627424" y="3267760"/>
                </a:lnTo>
                <a:lnTo>
                  <a:pt x="3593046" y="3326701"/>
                </a:lnTo>
                <a:lnTo>
                  <a:pt x="3593046" y="1911756"/>
                </a:lnTo>
                <a:lnTo>
                  <a:pt x="3580346" y="1911756"/>
                </a:lnTo>
                <a:lnTo>
                  <a:pt x="3580346" y="3326701"/>
                </a:lnTo>
                <a:lnTo>
                  <a:pt x="3545967" y="3267760"/>
                </a:lnTo>
                <a:lnTo>
                  <a:pt x="3542080" y="3266744"/>
                </a:lnTo>
                <a:lnTo>
                  <a:pt x="3536023" y="3270275"/>
                </a:lnTo>
                <a:lnTo>
                  <a:pt x="3534994" y="3274161"/>
                </a:lnTo>
                <a:lnTo>
                  <a:pt x="3586696" y="3362795"/>
                </a:lnTo>
                <a:lnTo>
                  <a:pt x="3594049" y="3350196"/>
                </a:lnTo>
                <a:lnTo>
                  <a:pt x="3638397" y="3274161"/>
                </a:lnTo>
                <a:close/>
              </a:path>
              <a:path w="7957820" h="3362960">
                <a:moveTo>
                  <a:pt x="7957769" y="241147"/>
                </a:moveTo>
                <a:lnTo>
                  <a:pt x="7956753" y="237261"/>
                </a:lnTo>
                <a:lnTo>
                  <a:pt x="7950695" y="233730"/>
                </a:lnTo>
                <a:lnTo>
                  <a:pt x="7946809" y="234746"/>
                </a:lnTo>
                <a:lnTo>
                  <a:pt x="7912417" y="293687"/>
                </a:lnTo>
                <a:lnTo>
                  <a:pt x="7912417" y="46977"/>
                </a:lnTo>
                <a:lnTo>
                  <a:pt x="7912417" y="40627"/>
                </a:lnTo>
                <a:lnTo>
                  <a:pt x="7912417" y="34277"/>
                </a:lnTo>
                <a:lnTo>
                  <a:pt x="4796383" y="34277"/>
                </a:lnTo>
                <a:lnTo>
                  <a:pt x="4796383" y="269227"/>
                </a:lnTo>
                <a:lnTo>
                  <a:pt x="4809083" y="269227"/>
                </a:lnTo>
                <a:lnTo>
                  <a:pt x="4809083" y="46977"/>
                </a:lnTo>
                <a:lnTo>
                  <a:pt x="7899717" y="46977"/>
                </a:lnTo>
                <a:lnTo>
                  <a:pt x="7899717" y="293687"/>
                </a:lnTo>
                <a:lnTo>
                  <a:pt x="7865338" y="234746"/>
                </a:lnTo>
                <a:lnTo>
                  <a:pt x="7861452" y="233730"/>
                </a:lnTo>
                <a:lnTo>
                  <a:pt x="7855394" y="237261"/>
                </a:lnTo>
                <a:lnTo>
                  <a:pt x="7854366" y="241147"/>
                </a:lnTo>
                <a:lnTo>
                  <a:pt x="7906067" y="329780"/>
                </a:lnTo>
                <a:lnTo>
                  <a:pt x="7913421" y="317182"/>
                </a:lnTo>
                <a:lnTo>
                  <a:pt x="7957769" y="241147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44285" y="1514347"/>
            <a:ext cx="848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55576"/>
                </a:solidFill>
                <a:latin typeface="Calibri"/>
                <a:cs typeface="Calibri"/>
              </a:rPr>
              <a:t>ПМПК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6134" y="1465579"/>
            <a:ext cx="618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55576"/>
                </a:solidFill>
                <a:latin typeface="Calibri"/>
                <a:cs typeface="Calibri"/>
              </a:rPr>
              <a:t>МСЭ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21352" y="1884315"/>
            <a:ext cx="103505" cy="467995"/>
          </a:xfrm>
          <a:custGeom>
            <a:avLst/>
            <a:gdLst/>
            <a:ahLst/>
            <a:cxnLst/>
            <a:rect l="l" t="t" r="r" b="b"/>
            <a:pathLst>
              <a:path w="103504" h="467994">
                <a:moveTo>
                  <a:pt x="7081" y="371615"/>
                </a:moveTo>
                <a:lnTo>
                  <a:pt x="1023" y="375150"/>
                </a:lnTo>
                <a:lnTo>
                  <a:pt x="0" y="379039"/>
                </a:lnTo>
                <a:lnTo>
                  <a:pt x="51702" y="467671"/>
                </a:lnTo>
                <a:lnTo>
                  <a:pt x="59053" y="455070"/>
                </a:lnTo>
                <a:lnTo>
                  <a:pt x="45352" y="455070"/>
                </a:lnTo>
                <a:lnTo>
                  <a:pt x="45351" y="431579"/>
                </a:lnTo>
                <a:lnTo>
                  <a:pt x="10970" y="372639"/>
                </a:lnTo>
                <a:lnTo>
                  <a:pt x="7081" y="371615"/>
                </a:lnTo>
                <a:close/>
              </a:path>
              <a:path w="103504" h="467994">
                <a:moveTo>
                  <a:pt x="45352" y="431581"/>
                </a:moveTo>
                <a:lnTo>
                  <a:pt x="45352" y="455070"/>
                </a:lnTo>
                <a:lnTo>
                  <a:pt x="58052" y="455070"/>
                </a:lnTo>
                <a:lnTo>
                  <a:pt x="58052" y="451868"/>
                </a:lnTo>
                <a:lnTo>
                  <a:pt x="46217" y="451868"/>
                </a:lnTo>
                <a:lnTo>
                  <a:pt x="51702" y="442466"/>
                </a:lnTo>
                <a:lnTo>
                  <a:pt x="45352" y="431581"/>
                </a:lnTo>
                <a:close/>
              </a:path>
              <a:path w="103504" h="467994">
                <a:moveTo>
                  <a:pt x="96323" y="371615"/>
                </a:moveTo>
                <a:lnTo>
                  <a:pt x="92434" y="372639"/>
                </a:lnTo>
                <a:lnTo>
                  <a:pt x="58052" y="431579"/>
                </a:lnTo>
                <a:lnTo>
                  <a:pt x="58052" y="455070"/>
                </a:lnTo>
                <a:lnTo>
                  <a:pt x="59053" y="455070"/>
                </a:lnTo>
                <a:lnTo>
                  <a:pt x="103404" y="379039"/>
                </a:lnTo>
                <a:lnTo>
                  <a:pt x="102381" y="375150"/>
                </a:lnTo>
                <a:lnTo>
                  <a:pt x="96323" y="371615"/>
                </a:lnTo>
                <a:close/>
              </a:path>
              <a:path w="103504" h="467994">
                <a:moveTo>
                  <a:pt x="51702" y="442466"/>
                </a:moveTo>
                <a:lnTo>
                  <a:pt x="46217" y="451868"/>
                </a:lnTo>
                <a:lnTo>
                  <a:pt x="57186" y="451868"/>
                </a:lnTo>
                <a:lnTo>
                  <a:pt x="51702" y="442466"/>
                </a:lnTo>
                <a:close/>
              </a:path>
              <a:path w="103504" h="467994">
                <a:moveTo>
                  <a:pt x="58052" y="431579"/>
                </a:moveTo>
                <a:lnTo>
                  <a:pt x="51702" y="442466"/>
                </a:lnTo>
                <a:lnTo>
                  <a:pt x="57186" y="451868"/>
                </a:lnTo>
                <a:lnTo>
                  <a:pt x="58052" y="451868"/>
                </a:lnTo>
                <a:lnTo>
                  <a:pt x="58052" y="431579"/>
                </a:lnTo>
                <a:close/>
              </a:path>
              <a:path w="103504" h="467994">
                <a:moveTo>
                  <a:pt x="58051" y="0"/>
                </a:moveTo>
                <a:lnTo>
                  <a:pt x="45351" y="0"/>
                </a:lnTo>
                <a:lnTo>
                  <a:pt x="45352" y="431581"/>
                </a:lnTo>
                <a:lnTo>
                  <a:pt x="51702" y="442466"/>
                </a:lnTo>
                <a:lnTo>
                  <a:pt x="58051" y="431581"/>
                </a:lnTo>
                <a:lnTo>
                  <a:pt x="58051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2170" y="1907619"/>
            <a:ext cx="103505" cy="700405"/>
          </a:xfrm>
          <a:custGeom>
            <a:avLst/>
            <a:gdLst/>
            <a:ahLst/>
            <a:cxnLst/>
            <a:rect l="l" t="t" r="r" b="b"/>
            <a:pathLst>
              <a:path w="103505" h="700405">
                <a:moveTo>
                  <a:pt x="7259" y="603248"/>
                </a:moveTo>
                <a:lnTo>
                  <a:pt x="1117" y="606635"/>
                </a:lnTo>
                <a:lnTo>
                  <a:pt x="0" y="610497"/>
                </a:lnTo>
                <a:lnTo>
                  <a:pt x="49537" y="700356"/>
                </a:lnTo>
                <a:lnTo>
                  <a:pt x="57208" y="687910"/>
                </a:lnTo>
                <a:lnTo>
                  <a:pt x="56192" y="687910"/>
                </a:lnTo>
                <a:lnTo>
                  <a:pt x="43496" y="687602"/>
                </a:lnTo>
                <a:lnTo>
                  <a:pt x="44065" y="664123"/>
                </a:lnTo>
                <a:lnTo>
                  <a:pt x="11121" y="604366"/>
                </a:lnTo>
                <a:lnTo>
                  <a:pt x="7259" y="603248"/>
                </a:lnTo>
                <a:close/>
              </a:path>
              <a:path w="103505" h="700405">
                <a:moveTo>
                  <a:pt x="44065" y="664123"/>
                </a:moveTo>
                <a:lnTo>
                  <a:pt x="43496" y="687602"/>
                </a:lnTo>
                <a:lnTo>
                  <a:pt x="56192" y="687910"/>
                </a:lnTo>
                <a:lnTo>
                  <a:pt x="56270" y="684692"/>
                </a:lnTo>
                <a:lnTo>
                  <a:pt x="55405" y="684692"/>
                </a:lnTo>
                <a:lnTo>
                  <a:pt x="44437" y="684427"/>
                </a:lnTo>
                <a:lnTo>
                  <a:pt x="50149" y="675159"/>
                </a:lnTo>
                <a:lnTo>
                  <a:pt x="44065" y="664123"/>
                </a:lnTo>
                <a:close/>
              </a:path>
              <a:path w="103505" h="700405">
                <a:moveTo>
                  <a:pt x="96474" y="605412"/>
                </a:moveTo>
                <a:lnTo>
                  <a:pt x="92562" y="606341"/>
                </a:lnTo>
                <a:lnTo>
                  <a:pt x="56761" y="664429"/>
                </a:lnTo>
                <a:lnTo>
                  <a:pt x="56192" y="687910"/>
                </a:lnTo>
                <a:lnTo>
                  <a:pt x="57208" y="687910"/>
                </a:lnTo>
                <a:lnTo>
                  <a:pt x="103374" y="613004"/>
                </a:lnTo>
                <a:lnTo>
                  <a:pt x="102444" y="609093"/>
                </a:lnTo>
                <a:lnTo>
                  <a:pt x="96474" y="605412"/>
                </a:lnTo>
                <a:close/>
              </a:path>
              <a:path w="103505" h="700405">
                <a:moveTo>
                  <a:pt x="50149" y="675159"/>
                </a:moveTo>
                <a:lnTo>
                  <a:pt x="44437" y="684427"/>
                </a:lnTo>
                <a:lnTo>
                  <a:pt x="55405" y="684692"/>
                </a:lnTo>
                <a:lnTo>
                  <a:pt x="50149" y="675159"/>
                </a:lnTo>
                <a:close/>
              </a:path>
              <a:path w="103505" h="700405">
                <a:moveTo>
                  <a:pt x="56761" y="664429"/>
                </a:moveTo>
                <a:lnTo>
                  <a:pt x="50149" y="675159"/>
                </a:lnTo>
                <a:lnTo>
                  <a:pt x="55405" y="684692"/>
                </a:lnTo>
                <a:lnTo>
                  <a:pt x="56270" y="684692"/>
                </a:lnTo>
                <a:lnTo>
                  <a:pt x="56761" y="664429"/>
                </a:lnTo>
                <a:close/>
              </a:path>
              <a:path w="103505" h="700405">
                <a:moveTo>
                  <a:pt x="60170" y="0"/>
                </a:moveTo>
                <a:lnTo>
                  <a:pt x="44065" y="664123"/>
                </a:lnTo>
                <a:lnTo>
                  <a:pt x="50149" y="675159"/>
                </a:lnTo>
                <a:lnTo>
                  <a:pt x="56761" y="664429"/>
                </a:lnTo>
                <a:lnTo>
                  <a:pt x="72866" y="307"/>
                </a:lnTo>
                <a:lnTo>
                  <a:pt x="6017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32204" y="4613148"/>
            <a:ext cx="1417955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7665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solidFill>
                  <a:srgbClr val="455576"/>
                </a:solidFill>
                <a:latin typeface="Calibri"/>
                <a:cs typeface="Calibri"/>
              </a:rPr>
              <a:t>Глухие </a:t>
            </a:r>
            <a:r>
              <a:rPr sz="2000" spc="-3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Нез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яч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е  ТМНР </a:t>
            </a:r>
            <a:r>
              <a:rPr sz="2000" spc="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НОДА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Умеренная</a:t>
            </a:r>
            <a:r>
              <a:rPr sz="2000" spc="-9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и </a:t>
            </a:r>
            <a:r>
              <a:rPr sz="2000" spc="-434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тяжелая </a:t>
            </a:r>
            <a:r>
              <a:rPr sz="2000" spc="-25" dirty="0">
                <a:solidFill>
                  <a:srgbClr val="455576"/>
                </a:solidFill>
                <a:latin typeface="Calibri"/>
                <a:cs typeface="Calibri"/>
              </a:rPr>
              <a:t>УО </a:t>
            </a:r>
            <a:r>
              <a:rPr sz="2000" spc="-2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Аутизм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0850" y="4226052"/>
            <a:ext cx="22726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455576"/>
                </a:solidFill>
                <a:latin typeface="Calibri"/>
                <a:cs typeface="Calibri"/>
              </a:rPr>
              <a:t>Онкологические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 заболевания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Сахарный диабет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55576"/>
                </a:solidFill>
                <a:latin typeface="Calibri"/>
                <a:cs typeface="Calibri"/>
              </a:rPr>
              <a:t>Нейродермиты</a:t>
            </a:r>
            <a:r>
              <a:rPr sz="2000" spc="-2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55576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др.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94725" y="1446930"/>
            <a:ext cx="2950210" cy="2947035"/>
          </a:xfrm>
          <a:custGeom>
            <a:avLst/>
            <a:gdLst/>
            <a:ahLst/>
            <a:cxnLst/>
            <a:rect l="l" t="t" r="r" b="b"/>
            <a:pathLst>
              <a:path w="2950209" h="2947035">
                <a:moveTo>
                  <a:pt x="0" y="1473486"/>
                </a:moveTo>
                <a:lnTo>
                  <a:pt x="788" y="1424847"/>
                </a:lnTo>
                <a:lnTo>
                  <a:pt x="3137" y="1376603"/>
                </a:lnTo>
                <a:lnTo>
                  <a:pt x="7022" y="1328778"/>
                </a:lnTo>
                <a:lnTo>
                  <a:pt x="12420" y="1281395"/>
                </a:lnTo>
                <a:lnTo>
                  <a:pt x="19305" y="1234478"/>
                </a:lnTo>
                <a:lnTo>
                  <a:pt x="27653" y="1188053"/>
                </a:lnTo>
                <a:lnTo>
                  <a:pt x="37441" y="1142144"/>
                </a:lnTo>
                <a:lnTo>
                  <a:pt x="48643" y="1096774"/>
                </a:lnTo>
                <a:lnTo>
                  <a:pt x="61237" y="1051968"/>
                </a:lnTo>
                <a:lnTo>
                  <a:pt x="75196" y="1007750"/>
                </a:lnTo>
                <a:lnTo>
                  <a:pt x="90497" y="964145"/>
                </a:lnTo>
                <a:lnTo>
                  <a:pt x="107116" y="921176"/>
                </a:lnTo>
                <a:lnTo>
                  <a:pt x="125028" y="878869"/>
                </a:lnTo>
                <a:lnTo>
                  <a:pt x="144210" y="837246"/>
                </a:lnTo>
                <a:lnTo>
                  <a:pt x="164636" y="796334"/>
                </a:lnTo>
                <a:lnTo>
                  <a:pt x="186283" y="756155"/>
                </a:lnTo>
                <a:lnTo>
                  <a:pt x="209126" y="716734"/>
                </a:lnTo>
                <a:lnTo>
                  <a:pt x="233140" y="678096"/>
                </a:lnTo>
                <a:lnTo>
                  <a:pt x="258303" y="640264"/>
                </a:lnTo>
                <a:lnTo>
                  <a:pt x="284589" y="603264"/>
                </a:lnTo>
                <a:lnTo>
                  <a:pt x="311973" y="567118"/>
                </a:lnTo>
                <a:lnTo>
                  <a:pt x="340433" y="531852"/>
                </a:lnTo>
                <a:lnTo>
                  <a:pt x="369943" y="497490"/>
                </a:lnTo>
                <a:lnTo>
                  <a:pt x="400479" y="464056"/>
                </a:lnTo>
                <a:lnTo>
                  <a:pt x="432016" y="431573"/>
                </a:lnTo>
                <a:lnTo>
                  <a:pt x="464532" y="400068"/>
                </a:lnTo>
                <a:lnTo>
                  <a:pt x="498000" y="369563"/>
                </a:lnTo>
                <a:lnTo>
                  <a:pt x="532398" y="340084"/>
                </a:lnTo>
                <a:lnTo>
                  <a:pt x="567700" y="311653"/>
                </a:lnTo>
                <a:lnTo>
                  <a:pt x="603883" y="284297"/>
                </a:lnTo>
                <a:lnTo>
                  <a:pt x="640922" y="258038"/>
                </a:lnTo>
                <a:lnTo>
                  <a:pt x="678792" y="232901"/>
                </a:lnTo>
                <a:lnTo>
                  <a:pt x="717470" y="208911"/>
                </a:lnTo>
                <a:lnTo>
                  <a:pt x="756931" y="186092"/>
                </a:lnTo>
                <a:lnTo>
                  <a:pt x="797151" y="164467"/>
                </a:lnTo>
                <a:lnTo>
                  <a:pt x="838106" y="144062"/>
                </a:lnTo>
                <a:lnTo>
                  <a:pt x="879771" y="124900"/>
                </a:lnTo>
                <a:lnTo>
                  <a:pt x="922121" y="107006"/>
                </a:lnTo>
                <a:lnTo>
                  <a:pt x="965134" y="90404"/>
                </a:lnTo>
                <a:lnTo>
                  <a:pt x="1008784" y="75119"/>
                </a:lnTo>
                <a:lnTo>
                  <a:pt x="1053047" y="61174"/>
                </a:lnTo>
                <a:lnTo>
                  <a:pt x="1097899" y="48594"/>
                </a:lnTo>
                <a:lnTo>
                  <a:pt x="1143316" y="37403"/>
                </a:lnTo>
                <a:lnTo>
                  <a:pt x="1189272" y="27625"/>
                </a:lnTo>
                <a:lnTo>
                  <a:pt x="1235745" y="19285"/>
                </a:lnTo>
                <a:lnTo>
                  <a:pt x="1282710" y="12407"/>
                </a:lnTo>
                <a:lnTo>
                  <a:pt x="1330141" y="7015"/>
                </a:lnTo>
                <a:lnTo>
                  <a:pt x="1378016" y="3134"/>
                </a:lnTo>
                <a:lnTo>
                  <a:pt x="1426310" y="787"/>
                </a:lnTo>
                <a:lnTo>
                  <a:pt x="1474998" y="0"/>
                </a:lnTo>
                <a:lnTo>
                  <a:pt x="1523686" y="787"/>
                </a:lnTo>
                <a:lnTo>
                  <a:pt x="1571979" y="3134"/>
                </a:lnTo>
                <a:lnTo>
                  <a:pt x="1619854" y="7015"/>
                </a:lnTo>
                <a:lnTo>
                  <a:pt x="1667286" y="12407"/>
                </a:lnTo>
                <a:lnTo>
                  <a:pt x="1714250" y="19285"/>
                </a:lnTo>
                <a:lnTo>
                  <a:pt x="1760723" y="27625"/>
                </a:lnTo>
                <a:lnTo>
                  <a:pt x="1806679" y="37403"/>
                </a:lnTo>
                <a:lnTo>
                  <a:pt x="1852096" y="48594"/>
                </a:lnTo>
                <a:lnTo>
                  <a:pt x="1896948" y="61174"/>
                </a:lnTo>
                <a:lnTo>
                  <a:pt x="1941211" y="75119"/>
                </a:lnTo>
                <a:lnTo>
                  <a:pt x="1984861" y="90404"/>
                </a:lnTo>
                <a:lnTo>
                  <a:pt x="2027874" y="107006"/>
                </a:lnTo>
                <a:lnTo>
                  <a:pt x="2070225" y="124900"/>
                </a:lnTo>
                <a:lnTo>
                  <a:pt x="2111889" y="144062"/>
                </a:lnTo>
                <a:lnTo>
                  <a:pt x="2152844" y="164467"/>
                </a:lnTo>
                <a:lnTo>
                  <a:pt x="2193064" y="186092"/>
                </a:lnTo>
                <a:lnTo>
                  <a:pt x="2232525" y="208911"/>
                </a:lnTo>
                <a:lnTo>
                  <a:pt x="2271203" y="232901"/>
                </a:lnTo>
                <a:lnTo>
                  <a:pt x="2309074" y="258038"/>
                </a:lnTo>
                <a:lnTo>
                  <a:pt x="2346112" y="284297"/>
                </a:lnTo>
                <a:lnTo>
                  <a:pt x="2382295" y="311653"/>
                </a:lnTo>
                <a:lnTo>
                  <a:pt x="2417597" y="340084"/>
                </a:lnTo>
                <a:lnTo>
                  <a:pt x="2451995" y="369563"/>
                </a:lnTo>
                <a:lnTo>
                  <a:pt x="2485463" y="400068"/>
                </a:lnTo>
                <a:lnTo>
                  <a:pt x="2517979" y="431573"/>
                </a:lnTo>
                <a:lnTo>
                  <a:pt x="2549516" y="464056"/>
                </a:lnTo>
                <a:lnTo>
                  <a:pt x="2580052" y="497490"/>
                </a:lnTo>
                <a:lnTo>
                  <a:pt x="2609562" y="531852"/>
                </a:lnTo>
                <a:lnTo>
                  <a:pt x="2638022" y="567118"/>
                </a:lnTo>
                <a:lnTo>
                  <a:pt x="2665407" y="603264"/>
                </a:lnTo>
                <a:lnTo>
                  <a:pt x="2691692" y="640264"/>
                </a:lnTo>
                <a:lnTo>
                  <a:pt x="2716855" y="678096"/>
                </a:lnTo>
                <a:lnTo>
                  <a:pt x="2740869" y="716734"/>
                </a:lnTo>
                <a:lnTo>
                  <a:pt x="2763712" y="756155"/>
                </a:lnTo>
                <a:lnTo>
                  <a:pt x="2785359" y="796334"/>
                </a:lnTo>
                <a:lnTo>
                  <a:pt x="2805785" y="837246"/>
                </a:lnTo>
                <a:lnTo>
                  <a:pt x="2824967" y="878869"/>
                </a:lnTo>
                <a:lnTo>
                  <a:pt x="2842879" y="921176"/>
                </a:lnTo>
                <a:lnTo>
                  <a:pt x="2859498" y="964145"/>
                </a:lnTo>
                <a:lnTo>
                  <a:pt x="2874799" y="1007750"/>
                </a:lnTo>
                <a:lnTo>
                  <a:pt x="2888759" y="1051968"/>
                </a:lnTo>
                <a:lnTo>
                  <a:pt x="2901352" y="1096774"/>
                </a:lnTo>
                <a:lnTo>
                  <a:pt x="2912554" y="1142144"/>
                </a:lnTo>
                <a:lnTo>
                  <a:pt x="2922342" y="1188053"/>
                </a:lnTo>
                <a:lnTo>
                  <a:pt x="2930690" y="1234478"/>
                </a:lnTo>
                <a:lnTo>
                  <a:pt x="2937575" y="1281395"/>
                </a:lnTo>
                <a:lnTo>
                  <a:pt x="2942973" y="1328778"/>
                </a:lnTo>
                <a:lnTo>
                  <a:pt x="2946858" y="1376603"/>
                </a:lnTo>
                <a:lnTo>
                  <a:pt x="2949207" y="1424847"/>
                </a:lnTo>
                <a:lnTo>
                  <a:pt x="2949996" y="1473486"/>
                </a:lnTo>
                <a:lnTo>
                  <a:pt x="2949207" y="1522124"/>
                </a:lnTo>
                <a:lnTo>
                  <a:pt x="2946858" y="1570368"/>
                </a:lnTo>
                <a:lnTo>
                  <a:pt x="2942973" y="1618193"/>
                </a:lnTo>
                <a:lnTo>
                  <a:pt x="2937575" y="1665576"/>
                </a:lnTo>
                <a:lnTo>
                  <a:pt x="2930690" y="1712492"/>
                </a:lnTo>
                <a:lnTo>
                  <a:pt x="2922342" y="1758917"/>
                </a:lnTo>
                <a:lnTo>
                  <a:pt x="2912554" y="1804827"/>
                </a:lnTo>
                <a:lnTo>
                  <a:pt x="2901352" y="1850197"/>
                </a:lnTo>
                <a:lnTo>
                  <a:pt x="2888759" y="1895003"/>
                </a:lnTo>
                <a:lnTo>
                  <a:pt x="2874799" y="1939221"/>
                </a:lnTo>
                <a:lnTo>
                  <a:pt x="2859498" y="1982826"/>
                </a:lnTo>
                <a:lnTo>
                  <a:pt x="2842879" y="2025794"/>
                </a:lnTo>
                <a:lnTo>
                  <a:pt x="2824967" y="2068102"/>
                </a:lnTo>
                <a:lnTo>
                  <a:pt x="2805785" y="2109724"/>
                </a:lnTo>
                <a:lnTo>
                  <a:pt x="2785359" y="2150637"/>
                </a:lnTo>
                <a:lnTo>
                  <a:pt x="2763712" y="2190815"/>
                </a:lnTo>
                <a:lnTo>
                  <a:pt x="2740869" y="2230236"/>
                </a:lnTo>
                <a:lnTo>
                  <a:pt x="2716855" y="2268874"/>
                </a:lnTo>
                <a:lnTo>
                  <a:pt x="2691692" y="2306706"/>
                </a:lnTo>
                <a:lnTo>
                  <a:pt x="2665407" y="2343707"/>
                </a:lnTo>
                <a:lnTo>
                  <a:pt x="2638022" y="2379852"/>
                </a:lnTo>
                <a:lnTo>
                  <a:pt x="2609562" y="2415118"/>
                </a:lnTo>
                <a:lnTo>
                  <a:pt x="2580052" y="2449480"/>
                </a:lnTo>
                <a:lnTo>
                  <a:pt x="2549516" y="2482915"/>
                </a:lnTo>
                <a:lnTo>
                  <a:pt x="2517979" y="2515397"/>
                </a:lnTo>
                <a:lnTo>
                  <a:pt x="2485463" y="2546902"/>
                </a:lnTo>
                <a:lnTo>
                  <a:pt x="2451995" y="2577407"/>
                </a:lnTo>
                <a:lnTo>
                  <a:pt x="2417597" y="2606886"/>
                </a:lnTo>
                <a:lnTo>
                  <a:pt x="2382295" y="2635317"/>
                </a:lnTo>
                <a:lnTo>
                  <a:pt x="2346112" y="2662673"/>
                </a:lnTo>
                <a:lnTo>
                  <a:pt x="2309074" y="2688932"/>
                </a:lnTo>
                <a:lnTo>
                  <a:pt x="2271203" y="2714069"/>
                </a:lnTo>
                <a:lnTo>
                  <a:pt x="2232525" y="2738059"/>
                </a:lnTo>
                <a:lnTo>
                  <a:pt x="2193064" y="2760878"/>
                </a:lnTo>
                <a:lnTo>
                  <a:pt x="2152844" y="2782503"/>
                </a:lnTo>
                <a:lnTo>
                  <a:pt x="2111889" y="2802908"/>
                </a:lnTo>
                <a:lnTo>
                  <a:pt x="2070225" y="2822070"/>
                </a:lnTo>
                <a:lnTo>
                  <a:pt x="2027874" y="2839964"/>
                </a:lnTo>
                <a:lnTo>
                  <a:pt x="1984861" y="2856566"/>
                </a:lnTo>
                <a:lnTo>
                  <a:pt x="1941211" y="2871851"/>
                </a:lnTo>
                <a:lnTo>
                  <a:pt x="1896948" y="2885796"/>
                </a:lnTo>
                <a:lnTo>
                  <a:pt x="1852096" y="2898376"/>
                </a:lnTo>
                <a:lnTo>
                  <a:pt x="1806679" y="2909567"/>
                </a:lnTo>
                <a:lnTo>
                  <a:pt x="1760723" y="2919345"/>
                </a:lnTo>
                <a:lnTo>
                  <a:pt x="1714250" y="2927685"/>
                </a:lnTo>
                <a:lnTo>
                  <a:pt x="1667286" y="2934563"/>
                </a:lnTo>
                <a:lnTo>
                  <a:pt x="1619854" y="2939955"/>
                </a:lnTo>
                <a:lnTo>
                  <a:pt x="1571979" y="2943836"/>
                </a:lnTo>
                <a:lnTo>
                  <a:pt x="1523686" y="2946183"/>
                </a:lnTo>
                <a:lnTo>
                  <a:pt x="1474998" y="2946971"/>
                </a:lnTo>
                <a:lnTo>
                  <a:pt x="1426310" y="2946183"/>
                </a:lnTo>
                <a:lnTo>
                  <a:pt x="1378016" y="2943836"/>
                </a:lnTo>
                <a:lnTo>
                  <a:pt x="1330141" y="2939955"/>
                </a:lnTo>
                <a:lnTo>
                  <a:pt x="1282710" y="2934563"/>
                </a:lnTo>
                <a:lnTo>
                  <a:pt x="1235745" y="2927685"/>
                </a:lnTo>
                <a:lnTo>
                  <a:pt x="1189272" y="2919345"/>
                </a:lnTo>
                <a:lnTo>
                  <a:pt x="1143316" y="2909567"/>
                </a:lnTo>
                <a:lnTo>
                  <a:pt x="1097899" y="2898376"/>
                </a:lnTo>
                <a:lnTo>
                  <a:pt x="1053047" y="2885796"/>
                </a:lnTo>
                <a:lnTo>
                  <a:pt x="1008784" y="2871851"/>
                </a:lnTo>
                <a:lnTo>
                  <a:pt x="965134" y="2856566"/>
                </a:lnTo>
                <a:lnTo>
                  <a:pt x="922121" y="2839964"/>
                </a:lnTo>
                <a:lnTo>
                  <a:pt x="879771" y="2822070"/>
                </a:lnTo>
                <a:lnTo>
                  <a:pt x="838106" y="2802908"/>
                </a:lnTo>
                <a:lnTo>
                  <a:pt x="797151" y="2782503"/>
                </a:lnTo>
                <a:lnTo>
                  <a:pt x="756931" y="2760878"/>
                </a:lnTo>
                <a:lnTo>
                  <a:pt x="717470" y="2738059"/>
                </a:lnTo>
                <a:lnTo>
                  <a:pt x="678792" y="2714069"/>
                </a:lnTo>
                <a:lnTo>
                  <a:pt x="640922" y="2688932"/>
                </a:lnTo>
                <a:lnTo>
                  <a:pt x="603883" y="2662673"/>
                </a:lnTo>
                <a:lnTo>
                  <a:pt x="567700" y="2635317"/>
                </a:lnTo>
                <a:lnTo>
                  <a:pt x="532398" y="2606886"/>
                </a:lnTo>
                <a:lnTo>
                  <a:pt x="498000" y="2577407"/>
                </a:lnTo>
                <a:lnTo>
                  <a:pt x="464532" y="2546902"/>
                </a:lnTo>
                <a:lnTo>
                  <a:pt x="432016" y="2515397"/>
                </a:lnTo>
                <a:lnTo>
                  <a:pt x="400479" y="2482915"/>
                </a:lnTo>
                <a:lnTo>
                  <a:pt x="369943" y="2449480"/>
                </a:lnTo>
                <a:lnTo>
                  <a:pt x="340433" y="2415118"/>
                </a:lnTo>
                <a:lnTo>
                  <a:pt x="311973" y="2379852"/>
                </a:lnTo>
                <a:lnTo>
                  <a:pt x="284589" y="2343707"/>
                </a:lnTo>
                <a:lnTo>
                  <a:pt x="258303" y="2306706"/>
                </a:lnTo>
                <a:lnTo>
                  <a:pt x="233140" y="2268874"/>
                </a:lnTo>
                <a:lnTo>
                  <a:pt x="209126" y="2230236"/>
                </a:lnTo>
                <a:lnTo>
                  <a:pt x="186283" y="2190815"/>
                </a:lnTo>
                <a:lnTo>
                  <a:pt x="164636" y="2150637"/>
                </a:lnTo>
                <a:lnTo>
                  <a:pt x="144210" y="2109724"/>
                </a:lnTo>
                <a:lnTo>
                  <a:pt x="125028" y="2068102"/>
                </a:lnTo>
                <a:lnTo>
                  <a:pt x="107116" y="2025794"/>
                </a:lnTo>
                <a:lnTo>
                  <a:pt x="90497" y="1982826"/>
                </a:lnTo>
                <a:lnTo>
                  <a:pt x="75196" y="1939221"/>
                </a:lnTo>
                <a:lnTo>
                  <a:pt x="61237" y="1895003"/>
                </a:lnTo>
                <a:lnTo>
                  <a:pt x="48643" y="1850197"/>
                </a:lnTo>
                <a:lnTo>
                  <a:pt x="37441" y="1804827"/>
                </a:lnTo>
                <a:lnTo>
                  <a:pt x="27653" y="1758917"/>
                </a:lnTo>
                <a:lnTo>
                  <a:pt x="19305" y="1712492"/>
                </a:lnTo>
                <a:lnTo>
                  <a:pt x="12420" y="1665576"/>
                </a:lnTo>
                <a:lnTo>
                  <a:pt x="7022" y="1618193"/>
                </a:lnTo>
                <a:lnTo>
                  <a:pt x="3137" y="1570368"/>
                </a:lnTo>
                <a:lnTo>
                  <a:pt x="788" y="1522124"/>
                </a:lnTo>
                <a:lnTo>
                  <a:pt x="0" y="1473486"/>
                </a:lnTo>
                <a:close/>
              </a:path>
            </a:pathLst>
          </a:custGeom>
          <a:ln w="6350">
            <a:solidFill>
              <a:srgbClr val="447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54776" y="2712211"/>
            <a:ext cx="1430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455576"/>
                </a:solidFill>
                <a:latin typeface="Calibri"/>
                <a:cs typeface="Calibri"/>
              </a:rPr>
              <a:t>Дети</a:t>
            </a:r>
            <a:r>
              <a:rPr sz="2400" spc="-4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55576"/>
                </a:solidFill>
                <a:latin typeface="Calibri"/>
                <a:cs typeface="Calibri"/>
              </a:rPr>
              <a:t>с</a:t>
            </a:r>
            <a:r>
              <a:rPr sz="2400" spc="-5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55576"/>
                </a:solidFill>
                <a:latin typeface="Calibri"/>
                <a:cs typeface="Calibri"/>
              </a:rPr>
              <a:t>ОВЗ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85171" y="2328164"/>
            <a:ext cx="1261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55576"/>
                </a:solidFill>
                <a:latin typeface="Calibri"/>
                <a:cs typeface="Calibri"/>
              </a:rPr>
              <a:t>заключение: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9960" indent="-286385">
              <a:lnSpc>
                <a:spcPts val="2135"/>
              </a:lnSpc>
              <a:spcBef>
                <a:spcPts val="100"/>
              </a:spcBef>
              <a:buChar char="-"/>
              <a:tabLst>
                <a:tab pos="949960" algn="l"/>
                <a:tab pos="950594" algn="l"/>
              </a:tabLst>
            </a:pPr>
            <a:r>
              <a:rPr spc="-15" dirty="0"/>
              <a:t>АООП</a:t>
            </a:r>
          </a:p>
          <a:p>
            <a:pPr marL="949960" indent="-286385">
              <a:lnSpc>
                <a:spcPts val="2135"/>
              </a:lnSpc>
              <a:buChar char="-"/>
              <a:tabLst>
                <a:tab pos="949960" algn="l"/>
                <a:tab pos="950594" algn="l"/>
              </a:tabLst>
            </a:pPr>
            <a:r>
              <a:rPr spc="-5" dirty="0"/>
              <a:t>специалисты</a:t>
            </a:r>
          </a:p>
          <a:p>
            <a:pPr marL="949960" marR="5080" indent="-285750">
              <a:lnSpc>
                <a:spcPts val="2110"/>
              </a:lnSpc>
              <a:spcBef>
                <a:spcPts val="135"/>
              </a:spcBef>
              <a:buChar char="-"/>
              <a:tabLst>
                <a:tab pos="949960" algn="l"/>
                <a:tab pos="950594" algn="l"/>
              </a:tabLst>
            </a:pPr>
            <a:r>
              <a:rPr spc="-5" dirty="0"/>
              <a:t>направления </a:t>
            </a:r>
            <a:r>
              <a:rPr dirty="0"/>
              <a:t> </a:t>
            </a:r>
            <a:r>
              <a:rPr spc="-5" dirty="0"/>
              <a:t>коррекционной</a:t>
            </a:r>
            <a:r>
              <a:rPr spc="-45" dirty="0"/>
              <a:t> </a:t>
            </a:r>
            <a:r>
              <a:rPr spc="-5" dirty="0"/>
              <a:t>работы</a:t>
            </a:r>
          </a:p>
          <a:p>
            <a:pPr marL="949960" indent="-286385">
              <a:lnSpc>
                <a:spcPts val="2125"/>
              </a:lnSpc>
              <a:buChar char="-"/>
              <a:tabLst>
                <a:tab pos="949960" algn="l"/>
                <a:tab pos="950594" algn="l"/>
              </a:tabLst>
            </a:pPr>
            <a:r>
              <a:rPr spc="-5" dirty="0"/>
              <a:t>др.</a:t>
            </a:r>
            <a:r>
              <a:rPr spc="-25" dirty="0"/>
              <a:t> </a:t>
            </a:r>
            <a:r>
              <a:rPr dirty="0"/>
              <a:t>спец.</a:t>
            </a:r>
            <a:r>
              <a:rPr spc="-20" dirty="0"/>
              <a:t> </a:t>
            </a:r>
            <a:r>
              <a:rPr spc="-5" dirty="0"/>
              <a:t>условия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/>
          </a:p>
          <a:p>
            <a:pPr marL="12700" marR="1088390">
              <a:lnSpc>
                <a:spcPct val="99400"/>
              </a:lnSpc>
            </a:pPr>
            <a:r>
              <a:rPr dirty="0"/>
              <a:t>С</a:t>
            </a:r>
            <a:r>
              <a:rPr spc="5" dirty="0"/>
              <a:t> </a:t>
            </a:r>
            <a:r>
              <a:rPr spc="-5" dirty="0"/>
              <a:t>нарушением</a:t>
            </a:r>
            <a:r>
              <a:rPr spc="395" dirty="0"/>
              <a:t> </a:t>
            </a:r>
            <a:r>
              <a:rPr spc="-5" dirty="0"/>
              <a:t>слуха </a:t>
            </a:r>
            <a:r>
              <a:rPr dirty="0"/>
              <a:t> С </a:t>
            </a:r>
            <a:r>
              <a:rPr spc="-5" dirty="0"/>
              <a:t>нарушением зрения </a:t>
            </a:r>
            <a:r>
              <a:rPr spc="-400" dirty="0"/>
              <a:t> </a:t>
            </a:r>
            <a:r>
              <a:rPr dirty="0"/>
              <a:t>С </a:t>
            </a:r>
            <a:r>
              <a:rPr spc="-5" dirty="0"/>
              <a:t>ТНР</a:t>
            </a:r>
          </a:p>
          <a:p>
            <a:pPr marL="12700" marR="2506980">
              <a:lnSpc>
                <a:spcPts val="2110"/>
              </a:lnSpc>
              <a:spcBef>
                <a:spcPts val="135"/>
              </a:spcBef>
            </a:pPr>
            <a:r>
              <a:rPr dirty="0"/>
              <a:t>С</a:t>
            </a:r>
            <a:r>
              <a:rPr spc="-80" dirty="0"/>
              <a:t> </a:t>
            </a:r>
            <a:r>
              <a:rPr spc="-15" dirty="0"/>
              <a:t>НОДА </a:t>
            </a:r>
            <a:r>
              <a:rPr spc="-395" dirty="0"/>
              <a:t> </a:t>
            </a:r>
            <a:r>
              <a:rPr dirty="0"/>
              <a:t>С</a:t>
            </a:r>
            <a:r>
              <a:rPr spc="-20" dirty="0"/>
              <a:t> </a:t>
            </a:r>
            <a:r>
              <a:rPr dirty="0"/>
              <a:t>ЗПР</a:t>
            </a:r>
          </a:p>
          <a:p>
            <a:pPr marL="12700">
              <a:lnSpc>
                <a:spcPts val="2110"/>
              </a:lnSpc>
            </a:pPr>
            <a:r>
              <a:rPr dirty="0"/>
              <a:t>С</a:t>
            </a:r>
            <a:r>
              <a:rPr spc="-90" dirty="0"/>
              <a:t> </a:t>
            </a:r>
            <a:r>
              <a:rPr spc="-55" dirty="0"/>
              <a:t>РАС</a:t>
            </a:r>
          </a:p>
          <a:p>
            <a:pPr marL="12700">
              <a:lnSpc>
                <a:spcPts val="2125"/>
              </a:lnSpc>
            </a:pPr>
            <a:r>
              <a:rPr dirty="0"/>
              <a:t>С</a:t>
            </a:r>
            <a:r>
              <a:rPr spc="-10" dirty="0"/>
              <a:t> </a:t>
            </a:r>
            <a:r>
              <a:rPr spc="-5" dirty="0"/>
              <a:t>нарушениями </a:t>
            </a:r>
            <a:r>
              <a:rPr spc="-10" dirty="0"/>
              <a:t>интеллекта</a:t>
            </a: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С</a:t>
            </a:r>
            <a:r>
              <a:rPr spc="-35" dirty="0"/>
              <a:t> </a:t>
            </a:r>
            <a:r>
              <a:rPr spc="-5" dirty="0"/>
              <a:t>ТМНР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74027" y="2615691"/>
            <a:ext cx="8451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55576"/>
                </a:solidFill>
                <a:latin typeface="Calibri"/>
                <a:cs typeface="Calibri"/>
              </a:rPr>
              <a:t>И</a:t>
            </a:r>
            <a:r>
              <a:rPr sz="2800" spc="-5" dirty="0">
                <a:solidFill>
                  <a:srgbClr val="455576"/>
                </a:solidFill>
                <a:latin typeface="Calibri"/>
                <a:cs typeface="Calibri"/>
              </a:rPr>
              <a:t>П</a:t>
            </a:r>
            <a:r>
              <a:rPr sz="2800" spc="-155" dirty="0">
                <a:solidFill>
                  <a:srgbClr val="455576"/>
                </a:solidFill>
                <a:latin typeface="Calibri"/>
                <a:cs typeface="Calibri"/>
              </a:rPr>
              <a:t>Р</a:t>
            </a:r>
            <a:r>
              <a:rPr sz="2800" dirty="0">
                <a:solidFill>
                  <a:srgbClr val="455576"/>
                </a:solidFill>
                <a:latin typeface="Calibri"/>
                <a:cs typeface="Calibri"/>
              </a:rPr>
              <a:t>А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73513" y="1409476"/>
            <a:ext cx="5630545" cy="2953385"/>
            <a:chOff x="2373513" y="1409476"/>
            <a:chExt cx="5630545" cy="2953385"/>
          </a:xfrm>
        </p:grpSpPr>
        <p:sp>
          <p:nvSpPr>
            <p:cNvPr id="16" name="object 16"/>
            <p:cNvSpPr/>
            <p:nvPr/>
          </p:nvSpPr>
          <p:spPr>
            <a:xfrm>
              <a:off x="6495064" y="3315116"/>
              <a:ext cx="1508760" cy="1012825"/>
            </a:xfrm>
            <a:custGeom>
              <a:avLst/>
              <a:gdLst/>
              <a:ahLst/>
              <a:cxnLst/>
              <a:rect l="l" t="t" r="r" b="b"/>
              <a:pathLst>
                <a:path w="1508759" h="1012825">
                  <a:moveTo>
                    <a:pt x="1407003" y="993487"/>
                  </a:moveTo>
                  <a:lnTo>
                    <a:pt x="1403991" y="996149"/>
                  </a:lnTo>
                  <a:lnTo>
                    <a:pt x="1403558" y="1003150"/>
                  </a:lnTo>
                  <a:lnTo>
                    <a:pt x="1406220" y="1006163"/>
                  </a:lnTo>
                  <a:lnTo>
                    <a:pt x="1508635" y="1012488"/>
                  </a:lnTo>
                  <a:lnTo>
                    <a:pt x="1507792" y="1010756"/>
                  </a:lnTo>
                  <a:lnTo>
                    <a:pt x="1494629" y="1010756"/>
                  </a:lnTo>
                  <a:lnTo>
                    <a:pt x="1475109" y="997693"/>
                  </a:lnTo>
                  <a:lnTo>
                    <a:pt x="1407003" y="993487"/>
                  </a:lnTo>
                  <a:close/>
                </a:path>
                <a:path w="1508759" h="1012825">
                  <a:moveTo>
                    <a:pt x="1475109" y="997693"/>
                  </a:moveTo>
                  <a:lnTo>
                    <a:pt x="1494629" y="1010756"/>
                  </a:lnTo>
                  <a:lnTo>
                    <a:pt x="1496301" y="1008258"/>
                  </a:lnTo>
                  <a:lnTo>
                    <a:pt x="1492451" y="1008258"/>
                  </a:lnTo>
                  <a:lnTo>
                    <a:pt x="1487687" y="998469"/>
                  </a:lnTo>
                  <a:lnTo>
                    <a:pt x="1475109" y="997693"/>
                  </a:lnTo>
                  <a:close/>
                </a:path>
                <a:path w="1508759" h="1012825">
                  <a:moveTo>
                    <a:pt x="1459928" y="918913"/>
                  </a:moveTo>
                  <a:lnTo>
                    <a:pt x="1453621" y="921984"/>
                  </a:lnTo>
                  <a:lnTo>
                    <a:pt x="1452309" y="925784"/>
                  </a:lnTo>
                  <a:lnTo>
                    <a:pt x="1482171" y="987137"/>
                  </a:lnTo>
                  <a:lnTo>
                    <a:pt x="1501693" y="1000201"/>
                  </a:lnTo>
                  <a:lnTo>
                    <a:pt x="1494629" y="1010756"/>
                  </a:lnTo>
                  <a:lnTo>
                    <a:pt x="1507792" y="1010756"/>
                  </a:lnTo>
                  <a:lnTo>
                    <a:pt x="1463729" y="920226"/>
                  </a:lnTo>
                  <a:lnTo>
                    <a:pt x="1459928" y="918913"/>
                  </a:lnTo>
                  <a:close/>
                </a:path>
                <a:path w="1508759" h="1012825">
                  <a:moveTo>
                    <a:pt x="1487687" y="998469"/>
                  </a:moveTo>
                  <a:lnTo>
                    <a:pt x="1492451" y="1008258"/>
                  </a:lnTo>
                  <a:lnTo>
                    <a:pt x="1498553" y="999140"/>
                  </a:lnTo>
                  <a:lnTo>
                    <a:pt x="1487687" y="998469"/>
                  </a:lnTo>
                  <a:close/>
                </a:path>
                <a:path w="1508759" h="1012825">
                  <a:moveTo>
                    <a:pt x="1482171" y="987137"/>
                  </a:moveTo>
                  <a:lnTo>
                    <a:pt x="1487687" y="998469"/>
                  </a:lnTo>
                  <a:lnTo>
                    <a:pt x="1498553" y="999140"/>
                  </a:lnTo>
                  <a:lnTo>
                    <a:pt x="1492451" y="1008258"/>
                  </a:lnTo>
                  <a:lnTo>
                    <a:pt x="1496301" y="1008258"/>
                  </a:lnTo>
                  <a:lnTo>
                    <a:pt x="1501693" y="1000201"/>
                  </a:lnTo>
                  <a:lnTo>
                    <a:pt x="1482171" y="987137"/>
                  </a:lnTo>
                  <a:close/>
                </a:path>
                <a:path w="1508759" h="1012825">
                  <a:moveTo>
                    <a:pt x="7062" y="0"/>
                  </a:moveTo>
                  <a:lnTo>
                    <a:pt x="0" y="10554"/>
                  </a:lnTo>
                  <a:lnTo>
                    <a:pt x="1475109" y="997693"/>
                  </a:lnTo>
                  <a:lnTo>
                    <a:pt x="1487687" y="998469"/>
                  </a:lnTo>
                  <a:lnTo>
                    <a:pt x="1482171" y="987137"/>
                  </a:lnTo>
                  <a:lnTo>
                    <a:pt x="706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4391" y="1411223"/>
              <a:ext cx="2965704" cy="295046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376688" y="1412651"/>
              <a:ext cx="2961640" cy="2947035"/>
            </a:xfrm>
            <a:custGeom>
              <a:avLst/>
              <a:gdLst/>
              <a:ahLst/>
              <a:cxnLst/>
              <a:rect l="l" t="t" r="r" b="b"/>
              <a:pathLst>
                <a:path w="2961640" h="2947035">
                  <a:moveTo>
                    <a:pt x="0" y="1473486"/>
                  </a:moveTo>
                  <a:lnTo>
                    <a:pt x="760" y="1425797"/>
                  </a:lnTo>
                  <a:lnTo>
                    <a:pt x="3028" y="1378488"/>
                  </a:lnTo>
                  <a:lnTo>
                    <a:pt x="6778" y="1331579"/>
                  </a:lnTo>
                  <a:lnTo>
                    <a:pt x="11989" y="1285094"/>
                  </a:lnTo>
                  <a:lnTo>
                    <a:pt x="18637" y="1239057"/>
                  </a:lnTo>
                  <a:lnTo>
                    <a:pt x="26700" y="1193489"/>
                  </a:lnTo>
                  <a:lnTo>
                    <a:pt x="36154" y="1148414"/>
                  </a:lnTo>
                  <a:lnTo>
                    <a:pt x="46977" y="1103854"/>
                  </a:lnTo>
                  <a:lnTo>
                    <a:pt x="59145" y="1059833"/>
                  </a:lnTo>
                  <a:lnTo>
                    <a:pt x="72636" y="1016373"/>
                  </a:lnTo>
                  <a:lnTo>
                    <a:pt x="87426" y="973497"/>
                  </a:lnTo>
                  <a:lnTo>
                    <a:pt x="103493" y="931228"/>
                  </a:lnTo>
                  <a:lnTo>
                    <a:pt x="120813" y="889589"/>
                  </a:lnTo>
                  <a:lnTo>
                    <a:pt x="139364" y="848603"/>
                  </a:lnTo>
                  <a:lnTo>
                    <a:pt x="159122" y="808292"/>
                  </a:lnTo>
                  <a:lnTo>
                    <a:pt x="180065" y="768680"/>
                  </a:lnTo>
                  <a:lnTo>
                    <a:pt x="202169" y="729789"/>
                  </a:lnTo>
                  <a:lnTo>
                    <a:pt x="225412" y="691642"/>
                  </a:lnTo>
                  <a:lnTo>
                    <a:pt x="249771" y="654263"/>
                  </a:lnTo>
                  <a:lnTo>
                    <a:pt x="275223" y="617673"/>
                  </a:lnTo>
                  <a:lnTo>
                    <a:pt x="301744" y="581897"/>
                  </a:lnTo>
                  <a:lnTo>
                    <a:pt x="329311" y="546956"/>
                  </a:lnTo>
                  <a:lnTo>
                    <a:pt x="357903" y="512873"/>
                  </a:lnTo>
                  <a:lnTo>
                    <a:pt x="387495" y="479672"/>
                  </a:lnTo>
                  <a:lnTo>
                    <a:pt x="418065" y="447376"/>
                  </a:lnTo>
                  <a:lnTo>
                    <a:pt x="449590" y="416006"/>
                  </a:lnTo>
                  <a:lnTo>
                    <a:pt x="482046" y="385587"/>
                  </a:lnTo>
                  <a:lnTo>
                    <a:pt x="515412" y="356140"/>
                  </a:lnTo>
                  <a:lnTo>
                    <a:pt x="549663" y="327690"/>
                  </a:lnTo>
                  <a:lnTo>
                    <a:pt x="584777" y="300258"/>
                  </a:lnTo>
                  <a:lnTo>
                    <a:pt x="620730" y="273867"/>
                  </a:lnTo>
                  <a:lnTo>
                    <a:pt x="657501" y="248541"/>
                  </a:lnTo>
                  <a:lnTo>
                    <a:pt x="695066" y="224302"/>
                  </a:lnTo>
                  <a:lnTo>
                    <a:pt x="733401" y="201174"/>
                  </a:lnTo>
                  <a:lnTo>
                    <a:pt x="772484" y="179178"/>
                  </a:lnTo>
                  <a:lnTo>
                    <a:pt x="812293" y="158338"/>
                  </a:lnTo>
                  <a:lnTo>
                    <a:pt x="852803" y="138677"/>
                  </a:lnTo>
                  <a:lnTo>
                    <a:pt x="893992" y="120218"/>
                  </a:lnTo>
                  <a:lnTo>
                    <a:pt x="935837" y="102983"/>
                  </a:lnTo>
                  <a:lnTo>
                    <a:pt x="978315" y="86995"/>
                  </a:lnTo>
                  <a:lnTo>
                    <a:pt x="1021403" y="72278"/>
                  </a:lnTo>
                  <a:lnTo>
                    <a:pt x="1065078" y="58854"/>
                  </a:lnTo>
                  <a:lnTo>
                    <a:pt x="1109317" y="46746"/>
                  </a:lnTo>
                  <a:lnTo>
                    <a:pt x="1154098" y="35976"/>
                  </a:lnTo>
                  <a:lnTo>
                    <a:pt x="1199396" y="26569"/>
                  </a:lnTo>
                  <a:lnTo>
                    <a:pt x="1245189" y="18546"/>
                  </a:lnTo>
                  <a:lnTo>
                    <a:pt x="1291455" y="11930"/>
                  </a:lnTo>
                  <a:lnTo>
                    <a:pt x="1338170" y="6745"/>
                  </a:lnTo>
                  <a:lnTo>
                    <a:pt x="1385310" y="3013"/>
                  </a:lnTo>
                  <a:lnTo>
                    <a:pt x="1432854" y="757"/>
                  </a:lnTo>
                  <a:lnTo>
                    <a:pt x="1480779" y="0"/>
                  </a:lnTo>
                  <a:lnTo>
                    <a:pt x="1528703" y="757"/>
                  </a:lnTo>
                  <a:lnTo>
                    <a:pt x="1576247" y="3013"/>
                  </a:lnTo>
                  <a:lnTo>
                    <a:pt x="1623387" y="6745"/>
                  </a:lnTo>
                  <a:lnTo>
                    <a:pt x="1670102" y="11930"/>
                  </a:lnTo>
                  <a:lnTo>
                    <a:pt x="1716367" y="18546"/>
                  </a:lnTo>
                  <a:lnTo>
                    <a:pt x="1762161" y="26569"/>
                  </a:lnTo>
                  <a:lnTo>
                    <a:pt x="1807459" y="35976"/>
                  </a:lnTo>
                  <a:lnTo>
                    <a:pt x="1852239" y="46746"/>
                  </a:lnTo>
                  <a:lnTo>
                    <a:pt x="1896479" y="58854"/>
                  </a:lnTo>
                  <a:lnTo>
                    <a:pt x="1940154" y="72278"/>
                  </a:lnTo>
                  <a:lnTo>
                    <a:pt x="1983242" y="86995"/>
                  </a:lnTo>
                  <a:lnTo>
                    <a:pt x="2025720" y="102983"/>
                  </a:lnTo>
                  <a:lnTo>
                    <a:pt x="2067565" y="120218"/>
                  </a:lnTo>
                  <a:lnTo>
                    <a:pt x="2108754" y="138677"/>
                  </a:lnTo>
                  <a:lnTo>
                    <a:pt x="2149264" y="158338"/>
                  </a:lnTo>
                  <a:lnTo>
                    <a:pt x="2189072" y="179178"/>
                  </a:lnTo>
                  <a:lnTo>
                    <a:pt x="2228156" y="201174"/>
                  </a:lnTo>
                  <a:lnTo>
                    <a:pt x="2266491" y="224302"/>
                  </a:lnTo>
                  <a:lnTo>
                    <a:pt x="2304056" y="248541"/>
                  </a:lnTo>
                  <a:lnTo>
                    <a:pt x="2340826" y="273867"/>
                  </a:lnTo>
                  <a:lnTo>
                    <a:pt x="2376780" y="300258"/>
                  </a:lnTo>
                  <a:lnTo>
                    <a:pt x="2411894" y="327690"/>
                  </a:lnTo>
                  <a:lnTo>
                    <a:pt x="2446145" y="356140"/>
                  </a:lnTo>
                  <a:lnTo>
                    <a:pt x="2479510" y="385587"/>
                  </a:lnTo>
                  <a:lnTo>
                    <a:pt x="2511967" y="416006"/>
                  </a:lnTo>
                  <a:lnTo>
                    <a:pt x="2543492" y="447376"/>
                  </a:lnTo>
                  <a:lnTo>
                    <a:pt x="2574062" y="479672"/>
                  </a:lnTo>
                  <a:lnTo>
                    <a:pt x="2603654" y="512873"/>
                  </a:lnTo>
                  <a:lnTo>
                    <a:pt x="2632245" y="546956"/>
                  </a:lnTo>
                  <a:lnTo>
                    <a:pt x="2659813" y="581897"/>
                  </a:lnTo>
                  <a:lnTo>
                    <a:pt x="2686334" y="617673"/>
                  </a:lnTo>
                  <a:lnTo>
                    <a:pt x="2711786" y="654263"/>
                  </a:lnTo>
                  <a:lnTo>
                    <a:pt x="2736145" y="691642"/>
                  </a:lnTo>
                  <a:lnTo>
                    <a:pt x="2759388" y="729789"/>
                  </a:lnTo>
                  <a:lnTo>
                    <a:pt x="2781492" y="768680"/>
                  </a:lnTo>
                  <a:lnTo>
                    <a:pt x="2802435" y="808292"/>
                  </a:lnTo>
                  <a:lnTo>
                    <a:pt x="2822193" y="848603"/>
                  </a:lnTo>
                  <a:lnTo>
                    <a:pt x="2840744" y="889589"/>
                  </a:lnTo>
                  <a:lnTo>
                    <a:pt x="2858064" y="931228"/>
                  </a:lnTo>
                  <a:lnTo>
                    <a:pt x="2874131" y="973497"/>
                  </a:lnTo>
                  <a:lnTo>
                    <a:pt x="2888921" y="1016373"/>
                  </a:lnTo>
                  <a:lnTo>
                    <a:pt x="2902412" y="1059833"/>
                  </a:lnTo>
                  <a:lnTo>
                    <a:pt x="2914580" y="1103854"/>
                  </a:lnTo>
                  <a:lnTo>
                    <a:pt x="2925403" y="1148414"/>
                  </a:lnTo>
                  <a:lnTo>
                    <a:pt x="2934857" y="1193489"/>
                  </a:lnTo>
                  <a:lnTo>
                    <a:pt x="2942920" y="1239057"/>
                  </a:lnTo>
                  <a:lnTo>
                    <a:pt x="2949568" y="1285094"/>
                  </a:lnTo>
                  <a:lnTo>
                    <a:pt x="2954779" y="1331579"/>
                  </a:lnTo>
                  <a:lnTo>
                    <a:pt x="2958530" y="1378488"/>
                  </a:lnTo>
                  <a:lnTo>
                    <a:pt x="2960797" y="1425797"/>
                  </a:lnTo>
                  <a:lnTo>
                    <a:pt x="2961558" y="1473486"/>
                  </a:lnTo>
                  <a:lnTo>
                    <a:pt x="2960797" y="1521174"/>
                  </a:lnTo>
                  <a:lnTo>
                    <a:pt x="2958530" y="1568483"/>
                  </a:lnTo>
                  <a:lnTo>
                    <a:pt x="2954779" y="1615392"/>
                  </a:lnTo>
                  <a:lnTo>
                    <a:pt x="2949568" y="1661877"/>
                  </a:lnTo>
                  <a:lnTo>
                    <a:pt x="2942920" y="1707914"/>
                  </a:lnTo>
                  <a:lnTo>
                    <a:pt x="2934857" y="1753482"/>
                  </a:lnTo>
                  <a:lnTo>
                    <a:pt x="2925403" y="1798557"/>
                  </a:lnTo>
                  <a:lnTo>
                    <a:pt x="2914580" y="1843117"/>
                  </a:lnTo>
                  <a:lnTo>
                    <a:pt x="2902412" y="1887138"/>
                  </a:lnTo>
                  <a:lnTo>
                    <a:pt x="2888921" y="1930598"/>
                  </a:lnTo>
                  <a:lnTo>
                    <a:pt x="2874131" y="1973474"/>
                  </a:lnTo>
                  <a:lnTo>
                    <a:pt x="2858064" y="2015743"/>
                  </a:lnTo>
                  <a:lnTo>
                    <a:pt x="2840744" y="2057382"/>
                  </a:lnTo>
                  <a:lnTo>
                    <a:pt x="2822193" y="2098369"/>
                  </a:lnTo>
                  <a:lnTo>
                    <a:pt x="2802435" y="2138679"/>
                  </a:lnTo>
                  <a:lnTo>
                    <a:pt x="2781492" y="2178291"/>
                  </a:lnTo>
                  <a:lnTo>
                    <a:pt x="2759388" y="2217182"/>
                  </a:lnTo>
                  <a:lnTo>
                    <a:pt x="2736145" y="2255329"/>
                  </a:lnTo>
                  <a:lnTo>
                    <a:pt x="2711786" y="2292708"/>
                  </a:lnTo>
                  <a:lnTo>
                    <a:pt x="2686334" y="2329298"/>
                  </a:lnTo>
                  <a:lnTo>
                    <a:pt x="2659813" y="2365074"/>
                  </a:lnTo>
                  <a:lnTo>
                    <a:pt x="2632245" y="2400015"/>
                  </a:lnTo>
                  <a:lnTo>
                    <a:pt x="2603654" y="2434098"/>
                  </a:lnTo>
                  <a:lnTo>
                    <a:pt x="2574062" y="2467299"/>
                  </a:lnTo>
                  <a:lnTo>
                    <a:pt x="2543492" y="2499595"/>
                  </a:lnTo>
                  <a:lnTo>
                    <a:pt x="2511967" y="2530965"/>
                  </a:lnTo>
                  <a:lnTo>
                    <a:pt x="2479510" y="2561384"/>
                  </a:lnTo>
                  <a:lnTo>
                    <a:pt x="2446145" y="2590831"/>
                  </a:lnTo>
                  <a:lnTo>
                    <a:pt x="2411894" y="2619282"/>
                  </a:lnTo>
                  <a:lnTo>
                    <a:pt x="2376780" y="2646714"/>
                  </a:lnTo>
                  <a:lnTo>
                    <a:pt x="2340826" y="2673104"/>
                  </a:lnTo>
                  <a:lnTo>
                    <a:pt x="2304056" y="2698430"/>
                  </a:lnTo>
                  <a:lnTo>
                    <a:pt x="2266491" y="2722669"/>
                  </a:lnTo>
                  <a:lnTo>
                    <a:pt x="2228156" y="2745798"/>
                  </a:lnTo>
                  <a:lnTo>
                    <a:pt x="2189072" y="2767793"/>
                  </a:lnTo>
                  <a:lnTo>
                    <a:pt x="2149264" y="2788633"/>
                  </a:lnTo>
                  <a:lnTo>
                    <a:pt x="2108754" y="2808294"/>
                  </a:lnTo>
                  <a:lnTo>
                    <a:pt x="2067565" y="2826753"/>
                  </a:lnTo>
                  <a:lnTo>
                    <a:pt x="2025720" y="2843988"/>
                  </a:lnTo>
                  <a:lnTo>
                    <a:pt x="1983242" y="2859976"/>
                  </a:lnTo>
                  <a:lnTo>
                    <a:pt x="1940154" y="2874693"/>
                  </a:lnTo>
                  <a:lnTo>
                    <a:pt x="1896479" y="2888117"/>
                  </a:lnTo>
                  <a:lnTo>
                    <a:pt x="1852239" y="2900225"/>
                  </a:lnTo>
                  <a:lnTo>
                    <a:pt x="1807459" y="2910995"/>
                  </a:lnTo>
                  <a:lnTo>
                    <a:pt x="1762161" y="2920402"/>
                  </a:lnTo>
                  <a:lnTo>
                    <a:pt x="1716367" y="2928425"/>
                  </a:lnTo>
                  <a:lnTo>
                    <a:pt x="1670102" y="2935041"/>
                  </a:lnTo>
                  <a:lnTo>
                    <a:pt x="1623387" y="2940226"/>
                  </a:lnTo>
                  <a:lnTo>
                    <a:pt x="1576247" y="2943958"/>
                  </a:lnTo>
                  <a:lnTo>
                    <a:pt x="1528703" y="2946214"/>
                  </a:lnTo>
                  <a:lnTo>
                    <a:pt x="1480779" y="2946972"/>
                  </a:lnTo>
                  <a:lnTo>
                    <a:pt x="1432854" y="2946214"/>
                  </a:lnTo>
                  <a:lnTo>
                    <a:pt x="1385310" y="2943958"/>
                  </a:lnTo>
                  <a:lnTo>
                    <a:pt x="1338170" y="2940226"/>
                  </a:lnTo>
                  <a:lnTo>
                    <a:pt x="1291455" y="2935041"/>
                  </a:lnTo>
                  <a:lnTo>
                    <a:pt x="1245189" y="2928425"/>
                  </a:lnTo>
                  <a:lnTo>
                    <a:pt x="1199396" y="2920402"/>
                  </a:lnTo>
                  <a:lnTo>
                    <a:pt x="1154098" y="2910995"/>
                  </a:lnTo>
                  <a:lnTo>
                    <a:pt x="1109317" y="2900225"/>
                  </a:lnTo>
                  <a:lnTo>
                    <a:pt x="1065078" y="2888117"/>
                  </a:lnTo>
                  <a:lnTo>
                    <a:pt x="1021403" y="2874693"/>
                  </a:lnTo>
                  <a:lnTo>
                    <a:pt x="978315" y="2859976"/>
                  </a:lnTo>
                  <a:lnTo>
                    <a:pt x="935837" y="2843988"/>
                  </a:lnTo>
                  <a:lnTo>
                    <a:pt x="893992" y="2826753"/>
                  </a:lnTo>
                  <a:lnTo>
                    <a:pt x="852803" y="2808294"/>
                  </a:lnTo>
                  <a:lnTo>
                    <a:pt x="812293" y="2788633"/>
                  </a:lnTo>
                  <a:lnTo>
                    <a:pt x="772484" y="2767793"/>
                  </a:lnTo>
                  <a:lnTo>
                    <a:pt x="733401" y="2745798"/>
                  </a:lnTo>
                  <a:lnTo>
                    <a:pt x="695066" y="2722669"/>
                  </a:lnTo>
                  <a:lnTo>
                    <a:pt x="657501" y="2698430"/>
                  </a:lnTo>
                  <a:lnTo>
                    <a:pt x="620730" y="2673104"/>
                  </a:lnTo>
                  <a:lnTo>
                    <a:pt x="584777" y="2646714"/>
                  </a:lnTo>
                  <a:lnTo>
                    <a:pt x="549663" y="2619282"/>
                  </a:lnTo>
                  <a:lnTo>
                    <a:pt x="515412" y="2590831"/>
                  </a:lnTo>
                  <a:lnTo>
                    <a:pt x="482046" y="2561384"/>
                  </a:lnTo>
                  <a:lnTo>
                    <a:pt x="449590" y="2530965"/>
                  </a:lnTo>
                  <a:lnTo>
                    <a:pt x="418065" y="2499595"/>
                  </a:lnTo>
                  <a:lnTo>
                    <a:pt x="387495" y="2467299"/>
                  </a:lnTo>
                  <a:lnTo>
                    <a:pt x="357903" y="2434098"/>
                  </a:lnTo>
                  <a:lnTo>
                    <a:pt x="329311" y="2400015"/>
                  </a:lnTo>
                  <a:lnTo>
                    <a:pt x="301744" y="2365074"/>
                  </a:lnTo>
                  <a:lnTo>
                    <a:pt x="275223" y="2329298"/>
                  </a:lnTo>
                  <a:lnTo>
                    <a:pt x="249771" y="2292708"/>
                  </a:lnTo>
                  <a:lnTo>
                    <a:pt x="225412" y="2255329"/>
                  </a:lnTo>
                  <a:lnTo>
                    <a:pt x="202169" y="2217182"/>
                  </a:lnTo>
                  <a:lnTo>
                    <a:pt x="180065" y="2178291"/>
                  </a:lnTo>
                  <a:lnTo>
                    <a:pt x="159122" y="2138679"/>
                  </a:lnTo>
                  <a:lnTo>
                    <a:pt x="139364" y="2098369"/>
                  </a:lnTo>
                  <a:lnTo>
                    <a:pt x="120813" y="2057382"/>
                  </a:lnTo>
                  <a:lnTo>
                    <a:pt x="103493" y="2015743"/>
                  </a:lnTo>
                  <a:lnTo>
                    <a:pt x="87426" y="1973474"/>
                  </a:lnTo>
                  <a:lnTo>
                    <a:pt x="72636" y="1930598"/>
                  </a:lnTo>
                  <a:lnTo>
                    <a:pt x="59145" y="1887138"/>
                  </a:lnTo>
                  <a:lnTo>
                    <a:pt x="46977" y="1843117"/>
                  </a:lnTo>
                  <a:lnTo>
                    <a:pt x="36154" y="1798557"/>
                  </a:lnTo>
                  <a:lnTo>
                    <a:pt x="26700" y="1753482"/>
                  </a:lnTo>
                  <a:lnTo>
                    <a:pt x="18637" y="1707914"/>
                  </a:lnTo>
                  <a:lnTo>
                    <a:pt x="11989" y="1661877"/>
                  </a:lnTo>
                  <a:lnTo>
                    <a:pt x="6778" y="1615392"/>
                  </a:lnTo>
                  <a:lnTo>
                    <a:pt x="3028" y="1568483"/>
                  </a:lnTo>
                  <a:lnTo>
                    <a:pt x="760" y="1521174"/>
                  </a:lnTo>
                  <a:lnTo>
                    <a:pt x="0" y="1473486"/>
                  </a:lnTo>
                  <a:close/>
                </a:path>
              </a:pathLst>
            </a:custGeom>
            <a:ln w="635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996945" y="2708147"/>
            <a:ext cx="1720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55576"/>
                </a:solidFill>
                <a:latin typeface="Calibri"/>
                <a:cs typeface="Calibri"/>
              </a:rPr>
              <a:t>Дети-инвалиды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6077" y="134020"/>
            <a:ext cx="975445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9739"/>
            <a:ext cx="5765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Журнал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регистрации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направлений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на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 ПМПК</a:t>
            </a:r>
            <a:endParaRPr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031014" y="1278858"/>
            <a:ext cx="8130540" cy="5106670"/>
            <a:chOff x="2031014" y="1278858"/>
            <a:chExt cx="8130540" cy="51066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0539" y="1288383"/>
              <a:ext cx="8110921" cy="508720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35777" y="1283620"/>
              <a:ext cx="8121015" cy="5097145"/>
            </a:xfrm>
            <a:custGeom>
              <a:avLst/>
              <a:gdLst/>
              <a:ahLst/>
              <a:cxnLst/>
              <a:rect l="l" t="t" r="r" b="b"/>
              <a:pathLst>
                <a:path w="8121015" h="5097145">
                  <a:moveTo>
                    <a:pt x="0" y="0"/>
                  </a:moveTo>
                  <a:lnTo>
                    <a:pt x="8120446" y="0"/>
                  </a:lnTo>
                  <a:lnTo>
                    <a:pt x="8120446" y="5096726"/>
                  </a:lnTo>
                  <a:lnTo>
                    <a:pt x="0" y="50967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52400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9739"/>
            <a:ext cx="4443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Заключение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рекомендации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ППк</a:t>
            </a:r>
            <a:endParaRPr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5331" y="5973478"/>
            <a:ext cx="9340215" cy="684530"/>
          </a:xfrm>
          <a:custGeom>
            <a:avLst/>
            <a:gdLst/>
            <a:ahLst/>
            <a:cxnLst/>
            <a:rect l="l" t="t" r="r" b="b"/>
            <a:pathLst>
              <a:path w="9340215" h="684529">
                <a:moveTo>
                  <a:pt x="9320705" y="0"/>
                </a:moveTo>
                <a:lnTo>
                  <a:pt x="19050" y="0"/>
                </a:lnTo>
                <a:lnTo>
                  <a:pt x="11635" y="1497"/>
                </a:lnTo>
                <a:lnTo>
                  <a:pt x="5579" y="5579"/>
                </a:lnTo>
                <a:lnTo>
                  <a:pt x="1497" y="11634"/>
                </a:lnTo>
                <a:lnTo>
                  <a:pt x="0" y="19049"/>
                </a:lnTo>
                <a:lnTo>
                  <a:pt x="0" y="665380"/>
                </a:lnTo>
                <a:lnTo>
                  <a:pt x="1497" y="672796"/>
                </a:lnTo>
                <a:lnTo>
                  <a:pt x="5579" y="678851"/>
                </a:lnTo>
                <a:lnTo>
                  <a:pt x="11635" y="682933"/>
                </a:lnTo>
                <a:lnTo>
                  <a:pt x="19050" y="684430"/>
                </a:lnTo>
                <a:lnTo>
                  <a:pt x="9320705" y="684430"/>
                </a:lnTo>
                <a:lnTo>
                  <a:pt x="9328120" y="682933"/>
                </a:lnTo>
                <a:lnTo>
                  <a:pt x="9334175" y="678851"/>
                </a:lnTo>
                <a:lnTo>
                  <a:pt x="9334694" y="678080"/>
                </a:lnTo>
                <a:lnTo>
                  <a:pt x="12035" y="678080"/>
                </a:lnTo>
                <a:lnTo>
                  <a:pt x="6350" y="672394"/>
                </a:lnTo>
                <a:lnTo>
                  <a:pt x="6350" y="12035"/>
                </a:lnTo>
                <a:lnTo>
                  <a:pt x="12035" y="6349"/>
                </a:lnTo>
                <a:lnTo>
                  <a:pt x="9334694" y="6349"/>
                </a:lnTo>
                <a:lnTo>
                  <a:pt x="9334175" y="5579"/>
                </a:lnTo>
                <a:lnTo>
                  <a:pt x="9328120" y="1497"/>
                </a:lnTo>
                <a:lnTo>
                  <a:pt x="9320705" y="0"/>
                </a:lnTo>
                <a:close/>
              </a:path>
              <a:path w="9340215" h="684529">
                <a:moveTo>
                  <a:pt x="9334694" y="6349"/>
                </a:moveTo>
                <a:lnTo>
                  <a:pt x="9327718" y="6349"/>
                </a:lnTo>
                <a:lnTo>
                  <a:pt x="9333405" y="12035"/>
                </a:lnTo>
                <a:lnTo>
                  <a:pt x="9333405" y="672394"/>
                </a:lnTo>
                <a:lnTo>
                  <a:pt x="9327718" y="678080"/>
                </a:lnTo>
                <a:lnTo>
                  <a:pt x="9334694" y="678080"/>
                </a:lnTo>
                <a:lnTo>
                  <a:pt x="9338258" y="672796"/>
                </a:lnTo>
                <a:lnTo>
                  <a:pt x="9339755" y="665380"/>
                </a:lnTo>
                <a:lnTo>
                  <a:pt x="9339755" y="19049"/>
                </a:lnTo>
                <a:lnTo>
                  <a:pt x="9338258" y="11634"/>
                </a:lnTo>
                <a:lnTo>
                  <a:pt x="9334694" y="6349"/>
                </a:lnTo>
                <a:close/>
              </a:path>
              <a:path w="9340215" h="684529">
                <a:moveTo>
                  <a:pt x="9324211" y="12699"/>
                </a:moveTo>
                <a:lnTo>
                  <a:pt x="15542" y="12699"/>
                </a:lnTo>
                <a:lnTo>
                  <a:pt x="12700" y="15542"/>
                </a:lnTo>
                <a:lnTo>
                  <a:pt x="12700" y="668887"/>
                </a:lnTo>
                <a:lnTo>
                  <a:pt x="15542" y="671730"/>
                </a:lnTo>
                <a:lnTo>
                  <a:pt x="9324211" y="671730"/>
                </a:lnTo>
                <a:lnTo>
                  <a:pt x="9327055" y="668887"/>
                </a:lnTo>
                <a:lnTo>
                  <a:pt x="9327055" y="659030"/>
                </a:lnTo>
                <a:lnTo>
                  <a:pt x="25400" y="659030"/>
                </a:lnTo>
                <a:lnTo>
                  <a:pt x="25400" y="25399"/>
                </a:lnTo>
                <a:lnTo>
                  <a:pt x="9327055" y="25399"/>
                </a:lnTo>
                <a:lnTo>
                  <a:pt x="9327055" y="15542"/>
                </a:lnTo>
                <a:lnTo>
                  <a:pt x="9324211" y="12699"/>
                </a:lnTo>
                <a:close/>
              </a:path>
              <a:path w="9340215" h="684529">
                <a:moveTo>
                  <a:pt x="9327055" y="25399"/>
                </a:moveTo>
                <a:lnTo>
                  <a:pt x="9314355" y="25399"/>
                </a:lnTo>
                <a:lnTo>
                  <a:pt x="9314355" y="659030"/>
                </a:lnTo>
                <a:lnTo>
                  <a:pt x="9327055" y="659030"/>
                </a:lnTo>
                <a:lnTo>
                  <a:pt x="9327055" y="25399"/>
                </a:lnTo>
                <a:close/>
              </a:path>
              <a:path w="9340215" h="684529">
                <a:moveTo>
                  <a:pt x="9308005" y="31749"/>
                </a:moveTo>
                <a:lnTo>
                  <a:pt x="31750" y="31749"/>
                </a:lnTo>
                <a:lnTo>
                  <a:pt x="31750" y="652680"/>
                </a:lnTo>
                <a:lnTo>
                  <a:pt x="9308005" y="652680"/>
                </a:lnTo>
                <a:lnTo>
                  <a:pt x="9308005" y="646330"/>
                </a:lnTo>
                <a:lnTo>
                  <a:pt x="38100" y="646330"/>
                </a:lnTo>
                <a:lnTo>
                  <a:pt x="38100" y="38099"/>
                </a:lnTo>
                <a:lnTo>
                  <a:pt x="9308005" y="38099"/>
                </a:lnTo>
                <a:lnTo>
                  <a:pt x="9308005" y="31749"/>
                </a:lnTo>
                <a:close/>
              </a:path>
              <a:path w="9340215" h="684529">
                <a:moveTo>
                  <a:pt x="9308005" y="38099"/>
                </a:moveTo>
                <a:lnTo>
                  <a:pt x="9301655" y="38099"/>
                </a:lnTo>
                <a:lnTo>
                  <a:pt x="9301655" y="646330"/>
                </a:lnTo>
                <a:lnTo>
                  <a:pt x="9308005" y="646330"/>
                </a:lnTo>
                <a:lnTo>
                  <a:pt x="9308005" y="38099"/>
                </a:lnTo>
                <a:close/>
              </a:path>
            </a:pathLst>
          </a:custGeom>
          <a:solidFill>
            <a:srgbClr val="FF5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5362" y="1168908"/>
            <a:ext cx="10259695" cy="5409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Рекомендации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</a:t>
            </a:r>
            <a:r>
              <a:rPr sz="2000" b="1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психолого-педагогического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сопровождения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000" b="1" spc="45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ОВЗ</a:t>
            </a:r>
            <a:r>
              <a:rPr sz="2000" b="1" spc="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u="sng" spc="-1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455576"/>
                  </a:solidFill>
                </a:uFill>
                <a:latin typeface="Calibri"/>
                <a:cs typeface="Calibri"/>
              </a:rPr>
              <a:t>конкретизируют,</a:t>
            </a:r>
            <a:r>
              <a:rPr sz="2000" u="sng" spc="42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455576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1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455576"/>
                  </a:solidFill>
                </a:uFill>
                <a:latin typeface="Calibri"/>
                <a:cs typeface="Calibri"/>
              </a:rPr>
              <a:t>дополняют</a:t>
            </a:r>
            <a:r>
              <a:rPr sz="2000" u="sng" spc="420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455576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455576"/>
                  </a:solidFill>
                </a:uFill>
                <a:latin typeface="Calibri"/>
                <a:cs typeface="Calibri"/>
              </a:rPr>
              <a:t>рекомендации</a:t>
            </a:r>
            <a:r>
              <a:rPr sz="2000" u="sng" spc="44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455576"/>
                  </a:solidFill>
                </a:uFill>
                <a:latin typeface="Calibri"/>
                <a:cs typeface="Calibri"/>
              </a:rPr>
              <a:t> </a:t>
            </a:r>
            <a:r>
              <a:rPr sz="2000" u="sng" spc="-5" dirty="0">
                <a:solidFill>
                  <a:schemeClr val="tx2">
                    <a:lumMod val="50000"/>
                  </a:schemeClr>
                </a:solidFill>
                <a:uFill>
                  <a:solidFill>
                    <a:srgbClr val="455576"/>
                  </a:solidFill>
                </a:uFill>
                <a:latin typeface="Calibri"/>
                <a:cs typeface="Calibri"/>
              </a:rPr>
              <a:t>ПМПК</a:t>
            </a:r>
            <a:r>
              <a:rPr sz="2000" spc="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spc="45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могут</a:t>
            </a:r>
            <a:r>
              <a:rPr sz="2000" spc="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включать </a:t>
            </a:r>
            <a:r>
              <a:rPr sz="2000" spc="-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том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числе: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разработку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адаптированной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основной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общеобразовательной</a:t>
            </a:r>
            <a:r>
              <a:rPr sz="2000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программы;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разработку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индивидуального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учебного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плана</a:t>
            </a:r>
            <a:r>
              <a:rPr sz="2000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адаптацию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учебного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и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контрольно-измерительных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материалов;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использование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специальных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учебников,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учебных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пособий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и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дидактических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материалов;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715" indent="-228600" algn="just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использование</a:t>
            </a:r>
            <a:r>
              <a:rPr sz="2000" spc="5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2000" spc="5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специальных</a:t>
            </a:r>
            <a:r>
              <a:rPr sz="2000" spc="68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 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технических</a:t>
            </a:r>
            <a:r>
              <a:rPr sz="2000" spc="68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 </a:t>
            </a:r>
            <a:r>
              <a:rPr sz="2000" spc="68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средств</a:t>
            </a:r>
            <a:r>
              <a:rPr sz="2000" spc="68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 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обучения</a:t>
            </a:r>
            <a:r>
              <a:rPr sz="2000" spc="68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 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коллективного </a:t>
            </a:r>
            <a:r>
              <a:rPr sz="2000" spc="-4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индивидуального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пользования,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средств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альтернативной коммуникации;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предоставление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услуг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тьютора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ассистента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(помощника),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оказывающего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обучающемуся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необходимую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техническую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помощь,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услуг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сурдопереводу,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тифлопереводу,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тифлосурдопереводу,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том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числе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на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период: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адаптации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Организации,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учебную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четверть,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полугодие,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учебный</a:t>
            </a:r>
            <a:r>
              <a:rPr sz="2000" spc="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год,</a:t>
            </a:r>
            <a:r>
              <a:rPr sz="2000" spc="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</a:t>
            </a:r>
            <a:r>
              <a:rPr sz="2000" spc="45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постоянной</a:t>
            </a:r>
            <a:r>
              <a:rPr sz="2000" spc="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основе;</a:t>
            </a:r>
            <a:r>
              <a:rPr sz="2000" spc="45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индивидуально</a:t>
            </a:r>
            <a:r>
              <a:rPr sz="2000" spc="4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или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на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группу обучающихся;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проведение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групповых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(или)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индивидуальных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коррекционных занятий.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768985" marR="748030" indent="-12700">
              <a:lnSpc>
                <a:spcPts val="2090"/>
              </a:lnSpc>
            </a:pPr>
            <a:r>
              <a:rPr sz="1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Рекомендации</a:t>
            </a:r>
            <a:r>
              <a:rPr sz="1800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</a:t>
            </a:r>
            <a:r>
              <a:rPr sz="1800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</a:t>
            </a:r>
            <a:r>
              <a:rPr sz="1800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психолого-педагогического</a:t>
            </a:r>
            <a:r>
              <a:rPr sz="1800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сопровождения</a:t>
            </a:r>
            <a:r>
              <a:rPr sz="1800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обучающихся </a:t>
            </a:r>
            <a:r>
              <a:rPr sz="1800" spc="-39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реализуются</a:t>
            </a:r>
            <a:r>
              <a:rPr sz="1800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</a:t>
            </a:r>
            <a:r>
              <a:rPr sz="1800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основании</a:t>
            </a:r>
            <a:r>
              <a:rPr sz="1800" spc="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письменного</a:t>
            </a:r>
            <a:r>
              <a:rPr sz="1800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согласия</a:t>
            </a:r>
            <a:r>
              <a:rPr sz="1800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родителей</a:t>
            </a:r>
            <a:r>
              <a:rPr sz="1800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(законных</a:t>
            </a:r>
            <a:r>
              <a:rPr sz="1800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представителей).</a:t>
            </a:r>
            <a:endParaRPr sz="18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9739"/>
            <a:ext cx="4442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Заключение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рекомендации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ППк</a:t>
            </a:r>
            <a:endParaRPr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5331" y="5629428"/>
            <a:ext cx="9340215" cy="684530"/>
          </a:xfrm>
          <a:custGeom>
            <a:avLst/>
            <a:gdLst/>
            <a:ahLst/>
            <a:cxnLst/>
            <a:rect l="l" t="t" r="r" b="b"/>
            <a:pathLst>
              <a:path w="9340215" h="684529">
                <a:moveTo>
                  <a:pt x="9320705" y="0"/>
                </a:moveTo>
                <a:lnTo>
                  <a:pt x="19050" y="0"/>
                </a:lnTo>
                <a:lnTo>
                  <a:pt x="11635" y="1497"/>
                </a:lnTo>
                <a:lnTo>
                  <a:pt x="5579" y="5579"/>
                </a:lnTo>
                <a:lnTo>
                  <a:pt x="1497" y="11634"/>
                </a:lnTo>
                <a:lnTo>
                  <a:pt x="0" y="19050"/>
                </a:lnTo>
                <a:lnTo>
                  <a:pt x="0" y="665380"/>
                </a:lnTo>
                <a:lnTo>
                  <a:pt x="1497" y="672796"/>
                </a:lnTo>
                <a:lnTo>
                  <a:pt x="5579" y="678851"/>
                </a:lnTo>
                <a:lnTo>
                  <a:pt x="11635" y="682933"/>
                </a:lnTo>
                <a:lnTo>
                  <a:pt x="19050" y="684430"/>
                </a:lnTo>
                <a:lnTo>
                  <a:pt x="9320705" y="684430"/>
                </a:lnTo>
                <a:lnTo>
                  <a:pt x="9328120" y="682933"/>
                </a:lnTo>
                <a:lnTo>
                  <a:pt x="9334175" y="678851"/>
                </a:lnTo>
                <a:lnTo>
                  <a:pt x="9334694" y="678080"/>
                </a:lnTo>
                <a:lnTo>
                  <a:pt x="12035" y="678080"/>
                </a:lnTo>
                <a:lnTo>
                  <a:pt x="6350" y="672395"/>
                </a:lnTo>
                <a:lnTo>
                  <a:pt x="6350" y="12035"/>
                </a:lnTo>
                <a:lnTo>
                  <a:pt x="12035" y="6350"/>
                </a:lnTo>
                <a:lnTo>
                  <a:pt x="9334694" y="6350"/>
                </a:lnTo>
                <a:lnTo>
                  <a:pt x="9334175" y="5579"/>
                </a:lnTo>
                <a:lnTo>
                  <a:pt x="9328120" y="1497"/>
                </a:lnTo>
                <a:lnTo>
                  <a:pt x="9320705" y="0"/>
                </a:lnTo>
                <a:close/>
              </a:path>
              <a:path w="9340215" h="684529">
                <a:moveTo>
                  <a:pt x="9334694" y="6350"/>
                </a:moveTo>
                <a:lnTo>
                  <a:pt x="9327718" y="6350"/>
                </a:lnTo>
                <a:lnTo>
                  <a:pt x="9333405" y="12035"/>
                </a:lnTo>
                <a:lnTo>
                  <a:pt x="9333405" y="672395"/>
                </a:lnTo>
                <a:lnTo>
                  <a:pt x="9327718" y="678080"/>
                </a:lnTo>
                <a:lnTo>
                  <a:pt x="9334694" y="678080"/>
                </a:lnTo>
                <a:lnTo>
                  <a:pt x="9338258" y="672796"/>
                </a:lnTo>
                <a:lnTo>
                  <a:pt x="9339755" y="665380"/>
                </a:lnTo>
                <a:lnTo>
                  <a:pt x="9339755" y="19050"/>
                </a:lnTo>
                <a:lnTo>
                  <a:pt x="9338258" y="11634"/>
                </a:lnTo>
                <a:lnTo>
                  <a:pt x="9334694" y="6350"/>
                </a:lnTo>
                <a:close/>
              </a:path>
              <a:path w="9340215" h="684529">
                <a:moveTo>
                  <a:pt x="9324211" y="12700"/>
                </a:moveTo>
                <a:lnTo>
                  <a:pt x="15542" y="12700"/>
                </a:lnTo>
                <a:lnTo>
                  <a:pt x="12700" y="15543"/>
                </a:lnTo>
                <a:lnTo>
                  <a:pt x="12700" y="668887"/>
                </a:lnTo>
                <a:lnTo>
                  <a:pt x="15542" y="671730"/>
                </a:lnTo>
                <a:lnTo>
                  <a:pt x="9324211" y="671730"/>
                </a:lnTo>
                <a:lnTo>
                  <a:pt x="9327055" y="668887"/>
                </a:lnTo>
                <a:lnTo>
                  <a:pt x="9327055" y="659030"/>
                </a:lnTo>
                <a:lnTo>
                  <a:pt x="25400" y="659030"/>
                </a:lnTo>
                <a:lnTo>
                  <a:pt x="25400" y="25400"/>
                </a:lnTo>
                <a:lnTo>
                  <a:pt x="9327055" y="25400"/>
                </a:lnTo>
                <a:lnTo>
                  <a:pt x="9327055" y="15543"/>
                </a:lnTo>
                <a:lnTo>
                  <a:pt x="9324211" y="12700"/>
                </a:lnTo>
                <a:close/>
              </a:path>
              <a:path w="9340215" h="684529">
                <a:moveTo>
                  <a:pt x="9327055" y="25400"/>
                </a:moveTo>
                <a:lnTo>
                  <a:pt x="9314355" y="25400"/>
                </a:lnTo>
                <a:lnTo>
                  <a:pt x="9314355" y="659030"/>
                </a:lnTo>
                <a:lnTo>
                  <a:pt x="9327055" y="659030"/>
                </a:lnTo>
                <a:lnTo>
                  <a:pt x="9327055" y="25400"/>
                </a:lnTo>
                <a:close/>
              </a:path>
              <a:path w="9340215" h="684529">
                <a:moveTo>
                  <a:pt x="9308005" y="31750"/>
                </a:moveTo>
                <a:lnTo>
                  <a:pt x="31750" y="31750"/>
                </a:lnTo>
                <a:lnTo>
                  <a:pt x="31750" y="652680"/>
                </a:lnTo>
                <a:lnTo>
                  <a:pt x="9308005" y="652680"/>
                </a:lnTo>
                <a:lnTo>
                  <a:pt x="9308005" y="646330"/>
                </a:lnTo>
                <a:lnTo>
                  <a:pt x="38100" y="646330"/>
                </a:lnTo>
                <a:lnTo>
                  <a:pt x="38100" y="38100"/>
                </a:lnTo>
                <a:lnTo>
                  <a:pt x="9308005" y="38100"/>
                </a:lnTo>
                <a:lnTo>
                  <a:pt x="9308005" y="31750"/>
                </a:lnTo>
                <a:close/>
              </a:path>
              <a:path w="9340215" h="684529">
                <a:moveTo>
                  <a:pt x="9308005" y="38100"/>
                </a:moveTo>
                <a:lnTo>
                  <a:pt x="9301655" y="38100"/>
                </a:lnTo>
                <a:lnTo>
                  <a:pt x="9301655" y="646330"/>
                </a:lnTo>
                <a:lnTo>
                  <a:pt x="9308005" y="646330"/>
                </a:lnTo>
                <a:lnTo>
                  <a:pt x="9308005" y="38100"/>
                </a:lnTo>
                <a:close/>
              </a:path>
            </a:pathLst>
          </a:custGeom>
          <a:solidFill>
            <a:srgbClr val="FF5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5362" y="1168908"/>
            <a:ext cx="10259695" cy="5067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Рекомендации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</a:t>
            </a:r>
            <a:r>
              <a:rPr sz="2000" b="1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психолого-педагогического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сопровождения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 основании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медицинского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заключения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могут включать условия обучения,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воспитания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развития,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требующие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 обучения по индивидуальному учебному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плану,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учебному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расписанию,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медицинского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сопровождения,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том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числе: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дополнительный</a:t>
            </a:r>
            <a:r>
              <a:rPr sz="20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выходной</a:t>
            </a:r>
            <a:r>
              <a:rPr sz="20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день;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6350" indent="-228600">
              <a:lnSpc>
                <a:spcPct val="100000"/>
              </a:lnSpc>
              <a:spcBef>
                <a:spcPts val="98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организация</a:t>
            </a:r>
            <a:r>
              <a:rPr sz="2000" spc="27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дополнительной</a:t>
            </a:r>
            <a:r>
              <a:rPr sz="2000" spc="27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двигательной</a:t>
            </a:r>
            <a:r>
              <a:rPr sz="2000" spc="2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нагрузки</a:t>
            </a:r>
            <a:r>
              <a:rPr sz="2000" spc="27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000" spc="28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течение</a:t>
            </a:r>
            <a:r>
              <a:rPr sz="2000" spc="27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учебного</a:t>
            </a:r>
            <a:r>
              <a:rPr sz="2000" spc="27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дня</a:t>
            </a:r>
            <a:r>
              <a:rPr sz="2000" spc="28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/</a:t>
            </a:r>
            <a:r>
              <a:rPr sz="2000" spc="27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снижение </a:t>
            </a:r>
            <a:r>
              <a:rPr sz="2000" spc="-43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двигательной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нагрузки;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предоставление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дополнительных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перерывов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для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приема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пищи,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лекарств;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снижение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объема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учебной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нагрузки;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98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предоставление</a:t>
            </a:r>
            <a:r>
              <a:rPr sz="2000" spc="8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услуг</a:t>
            </a:r>
            <a:r>
              <a:rPr sz="2000" spc="7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ассистента</a:t>
            </a:r>
            <a:r>
              <a:rPr sz="2000" spc="7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(помощника),</a:t>
            </a:r>
            <a:r>
              <a:rPr sz="2000" spc="8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оказывающего</a:t>
            </a:r>
            <a:r>
              <a:rPr sz="2000" spc="7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обучающимся</a:t>
            </a:r>
            <a:r>
              <a:rPr sz="2000" spc="7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необходимую </a:t>
            </a:r>
            <a:r>
              <a:rPr sz="2000" spc="-434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техническую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помощь.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768985" marR="748030" indent="-12700">
              <a:lnSpc>
                <a:spcPts val="2110"/>
              </a:lnSpc>
            </a:pPr>
            <a:r>
              <a:rPr sz="1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Рекомендации</a:t>
            </a:r>
            <a:r>
              <a:rPr sz="1800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</a:t>
            </a:r>
            <a:r>
              <a:rPr sz="1800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</a:t>
            </a:r>
            <a:r>
              <a:rPr sz="1800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психолого-педагогического</a:t>
            </a:r>
            <a:r>
              <a:rPr sz="1800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сопровождения</a:t>
            </a:r>
            <a:r>
              <a:rPr sz="1800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обучающихся </a:t>
            </a:r>
            <a:r>
              <a:rPr sz="1800" spc="-39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реализуются</a:t>
            </a:r>
            <a:r>
              <a:rPr sz="1800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</a:t>
            </a:r>
            <a:r>
              <a:rPr sz="1800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основании</a:t>
            </a:r>
            <a:r>
              <a:rPr sz="1800" spc="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письменного</a:t>
            </a:r>
            <a:r>
              <a:rPr sz="1800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согласия</a:t>
            </a:r>
            <a:r>
              <a:rPr sz="1800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родителей</a:t>
            </a:r>
            <a:r>
              <a:rPr sz="1800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(законных</a:t>
            </a:r>
            <a:r>
              <a:rPr sz="1800" spc="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представителей).</a:t>
            </a:r>
            <a:endParaRPr sz="18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59739"/>
            <a:ext cx="4442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Заключение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рекомендации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</a:rPr>
              <a:t>ППк</a:t>
            </a:r>
            <a:endParaRPr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5362" y="1168908"/>
            <a:ext cx="10259695" cy="3707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Рекомендации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</a:t>
            </a:r>
            <a:r>
              <a:rPr sz="2000" b="1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психолого-педагогического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сопровождения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обучающегося,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испытывающего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трудности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000" b="1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освоении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основных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общеобразовательных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программ, развитии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социальной адаптации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могут включать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том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числе: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0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  <a:tab pos="1927225" algn="l"/>
                <a:tab pos="3434715" algn="l"/>
                <a:tab pos="3947795" algn="l"/>
                <a:tab pos="4882515" algn="l"/>
                <a:tab pos="7108825" algn="l"/>
              </a:tabLst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ед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	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ы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	и	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)	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ь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ны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	</a:t>
            </a:r>
            <a:r>
              <a:rPr sz="20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орр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ц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нн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-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азв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ва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щ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  и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компенсирующих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занятий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обучающимся;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разработку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индивидуального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учебного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плана</a:t>
            </a:r>
            <a:r>
              <a:rPr sz="2000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адаптацию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учебного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и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контрольно-измерительных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материалов;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профилактику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асоциального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(девиантного)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поведения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обучающегося;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98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  <a:tab pos="1196340" algn="l"/>
                <a:tab pos="2277745" algn="l"/>
                <a:tab pos="5443855" algn="l"/>
                <a:tab pos="7388225" algn="l"/>
                <a:tab pos="7730490" algn="l"/>
                <a:tab pos="8754745" algn="l"/>
              </a:tabLst>
            </a:pP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0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уг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	</a:t>
            </a:r>
            <a:r>
              <a:rPr sz="20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я	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</a:t>
            </a:r>
            <a:r>
              <a:rPr sz="2000" spc="-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-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0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оги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чес</a:t>
            </a:r>
            <a:r>
              <a:rPr sz="2000" spc="-3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	с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опро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ж</a:t>
            </a:r>
            <a:r>
              <a:rPr sz="20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0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0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я	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	р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ам</a:t>
            </a:r>
            <a:r>
              <a:rPr sz="2000" b="1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х	</a:t>
            </a:r>
            <a:r>
              <a:rPr sz="2000" b="1" spc="-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мп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0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</a:t>
            </a:r>
            <a:r>
              <a:rPr sz="2000" b="1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ции 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</a:t>
            </a:r>
            <a:r>
              <a:rPr sz="20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.</a:t>
            </a:r>
            <a:endParaRPr sz="20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5331" y="5629428"/>
            <a:ext cx="9340215" cy="684530"/>
          </a:xfrm>
          <a:custGeom>
            <a:avLst/>
            <a:gdLst/>
            <a:ahLst/>
            <a:cxnLst/>
            <a:rect l="l" t="t" r="r" b="b"/>
            <a:pathLst>
              <a:path w="9340215" h="684529">
                <a:moveTo>
                  <a:pt x="9320705" y="0"/>
                </a:moveTo>
                <a:lnTo>
                  <a:pt x="19050" y="0"/>
                </a:lnTo>
                <a:lnTo>
                  <a:pt x="11635" y="1497"/>
                </a:lnTo>
                <a:lnTo>
                  <a:pt x="5579" y="5579"/>
                </a:lnTo>
                <a:lnTo>
                  <a:pt x="1497" y="11634"/>
                </a:lnTo>
                <a:lnTo>
                  <a:pt x="0" y="19050"/>
                </a:lnTo>
                <a:lnTo>
                  <a:pt x="0" y="665380"/>
                </a:lnTo>
                <a:lnTo>
                  <a:pt x="1497" y="672796"/>
                </a:lnTo>
                <a:lnTo>
                  <a:pt x="5579" y="678851"/>
                </a:lnTo>
                <a:lnTo>
                  <a:pt x="11635" y="682933"/>
                </a:lnTo>
                <a:lnTo>
                  <a:pt x="19050" y="684430"/>
                </a:lnTo>
                <a:lnTo>
                  <a:pt x="9320705" y="684430"/>
                </a:lnTo>
                <a:lnTo>
                  <a:pt x="9328120" y="682933"/>
                </a:lnTo>
                <a:lnTo>
                  <a:pt x="9334175" y="678851"/>
                </a:lnTo>
                <a:lnTo>
                  <a:pt x="9334694" y="678080"/>
                </a:lnTo>
                <a:lnTo>
                  <a:pt x="12035" y="678080"/>
                </a:lnTo>
                <a:lnTo>
                  <a:pt x="6350" y="672395"/>
                </a:lnTo>
                <a:lnTo>
                  <a:pt x="6350" y="12035"/>
                </a:lnTo>
                <a:lnTo>
                  <a:pt x="12035" y="6350"/>
                </a:lnTo>
                <a:lnTo>
                  <a:pt x="9334694" y="6350"/>
                </a:lnTo>
                <a:lnTo>
                  <a:pt x="9334175" y="5579"/>
                </a:lnTo>
                <a:lnTo>
                  <a:pt x="9328120" y="1497"/>
                </a:lnTo>
                <a:lnTo>
                  <a:pt x="9320705" y="0"/>
                </a:lnTo>
                <a:close/>
              </a:path>
              <a:path w="9340215" h="684529">
                <a:moveTo>
                  <a:pt x="9334694" y="6350"/>
                </a:moveTo>
                <a:lnTo>
                  <a:pt x="9327718" y="6350"/>
                </a:lnTo>
                <a:lnTo>
                  <a:pt x="9333405" y="12035"/>
                </a:lnTo>
                <a:lnTo>
                  <a:pt x="9333405" y="672395"/>
                </a:lnTo>
                <a:lnTo>
                  <a:pt x="9327718" y="678080"/>
                </a:lnTo>
                <a:lnTo>
                  <a:pt x="9334694" y="678080"/>
                </a:lnTo>
                <a:lnTo>
                  <a:pt x="9338258" y="672796"/>
                </a:lnTo>
                <a:lnTo>
                  <a:pt x="9339755" y="665380"/>
                </a:lnTo>
                <a:lnTo>
                  <a:pt x="9339755" y="19050"/>
                </a:lnTo>
                <a:lnTo>
                  <a:pt x="9338258" y="11634"/>
                </a:lnTo>
                <a:lnTo>
                  <a:pt x="9334694" y="6350"/>
                </a:lnTo>
                <a:close/>
              </a:path>
              <a:path w="9340215" h="684529">
                <a:moveTo>
                  <a:pt x="9324211" y="12700"/>
                </a:moveTo>
                <a:lnTo>
                  <a:pt x="15542" y="12700"/>
                </a:lnTo>
                <a:lnTo>
                  <a:pt x="12700" y="15543"/>
                </a:lnTo>
                <a:lnTo>
                  <a:pt x="12700" y="668887"/>
                </a:lnTo>
                <a:lnTo>
                  <a:pt x="15542" y="671730"/>
                </a:lnTo>
                <a:lnTo>
                  <a:pt x="9324211" y="671730"/>
                </a:lnTo>
                <a:lnTo>
                  <a:pt x="9327055" y="668887"/>
                </a:lnTo>
                <a:lnTo>
                  <a:pt x="9327055" y="659030"/>
                </a:lnTo>
                <a:lnTo>
                  <a:pt x="25400" y="659030"/>
                </a:lnTo>
                <a:lnTo>
                  <a:pt x="25400" y="25400"/>
                </a:lnTo>
                <a:lnTo>
                  <a:pt x="9327055" y="25400"/>
                </a:lnTo>
                <a:lnTo>
                  <a:pt x="9327055" y="15543"/>
                </a:lnTo>
                <a:lnTo>
                  <a:pt x="9324211" y="12700"/>
                </a:lnTo>
                <a:close/>
              </a:path>
              <a:path w="9340215" h="684529">
                <a:moveTo>
                  <a:pt x="9327055" y="25400"/>
                </a:moveTo>
                <a:lnTo>
                  <a:pt x="9314355" y="25400"/>
                </a:lnTo>
                <a:lnTo>
                  <a:pt x="9314355" y="659030"/>
                </a:lnTo>
                <a:lnTo>
                  <a:pt x="9327055" y="659030"/>
                </a:lnTo>
                <a:lnTo>
                  <a:pt x="9327055" y="25400"/>
                </a:lnTo>
                <a:close/>
              </a:path>
              <a:path w="9340215" h="684529">
                <a:moveTo>
                  <a:pt x="9308005" y="31750"/>
                </a:moveTo>
                <a:lnTo>
                  <a:pt x="31750" y="31750"/>
                </a:lnTo>
                <a:lnTo>
                  <a:pt x="31750" y="652680"/>
                </a:lnTo>
                <a:lnTo>
                  <a:pt x="9308005" y="652680"/>
                </a:lnTo>
                <a:lnTo>
                  <a:pt x="9308005" y="646330"/>
                </a:lnTo>
                <a:lnTo>
                  <a:pt x="38100" y="646330"/>
                </a:lnTo>
                <a:lnTo>
                  <a:pt x="38100" y="38100"/>
                </a:lnTo>
                <a:lnTo>
                  <a:pt x="9308005" y="38100"/>
                </a:lnTo>
                <a:lnTo>
                  <a:pt x="9308005" y="31750"/>
                </a:lnTo>
                <a:close/>
              </a:path>
              <a:path w="9340215" h="684529">
                <a:moveTo>
                  <a:pt x="9308005" y="38100"/>
                </a:moveTo>
                <a:lnTo>
                  <a:pt x="9301655" y="38100"/>
                </a:lnTo>
                <a:lnTo>
                  <a:pt x="9301655" y="646330"/>
                </a:lnTo>
                <a:lnTo>
                  <a:pt x="9308005" y="646330"/>
                </a:lnTo>
                <a:lnTo>
                  <a:pt x="9308005" y="38100"/>
                </a:lnTo>
                <a:close/>
              </a:path>
            </a:pathLst>
          </a:custGeom>
          <a:solidFill>
            <a:srgbClr val="FF5845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9136" y="5668771"/>
            <a:ext cx="877252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4765" marR="5080" indent="-12700">
              <a:lnSpc>
                <a:spcPts val="2110"/>
              </a:lnSpc>
              <a:spcBef>
                <a:spcPts val="210"/>
              </a:spcBef>
            </a:pPr>
            <a:r>
              <a:rPr sz="1800" spc="-10" dirty="0">
                <a:solidFill>
                  <a:srgbClr val="455576"/>
                </a:solidFill>
                <a:latin typeface="Calibri"/>
                <a:cs typeface="Calibri"/>
              </a:rPr>
              <a:t>Рекомендации</a:t>
            </a:r>
            <a:r>
              <a:rPr sz="1800" spc="1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55576"/>
                </a:solidFill>
                <a:latin typeface="Calibri"/>
                <a:cs typeface="Calibri"/>
              </a:rPr>
              <a:t>по</a:t>
            </a:r>
            <a:r>
              <a:rPr sz="1800" spc="2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55576"/>
                </a:solidFill>
                <a:latin typeface="Calibri"/>
                <a:cs typeface="Calibri"/>
              </a:rPr>
              <a:t>организации</a:t>
            </a:r>
            <a:r>
              <a:rPr sz="1800" spc="1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55576"/>
                </a:solidFill>
                <a:latin typeface="Calibri"/>
                <a:cs typeface="Calibri"/>
              </a:rPr>
              <a:t>психолого-педагогического</a:t>
            </a:r>
            <a:r>
              <a:rPr sz="1800" spc="2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55576"/>
                </a:solidFill>
                <a:latin typeface="Calibri"/>
                <a:cs typeface="Calibri"/>
              </a:rPr>
              <a:t>сопровождения</a:t>
            </a:r>
            <a:r>
              <a:rPr sz="1800" spc="1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55576"/>
                </a:solidFill>
                <a:latin typeface="Calibri"/>
                <a:cs typeface="Calibri"/>
              </a:rPr>
              <a:t>обучающихся </a:t>
            </a:r>
            <a:r>
              <a:rPr sz="1800" spc="-39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55576"/>
                </a:solidFill>
                <a:latin typeface="Calibri"/>
                <a:cs typeface="Calibri"/>
              </a:rPr>
              <a:t>реализуются</a:t>
            </a:r>
            <a:r>
              <a:rPr sz="1800" spc="1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55576"/>
                </a:solidFill>
                <a:latin typeface="Calibri"/>
                <a:cs typeface="Calibri"/>
              </a:rPr>
              <a:t>на</a:t>
            </a:r>
            <a:r>
              <a:rPr sz="1800" spc="1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55576"/>
                </a:solidFill>
                <a:latin typeface="Calibri"/>
                <a:cs typeface="Calibri"/>
              </a:rPr>
              <a:t>основании</a:t>
            </a:r>
            <a:r>
              <a:rPr sz="1800" spc="25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55576"/>
                </a:solidFill>
                <a:latin typeface="Calibri"/>
                <a:cs typeface="Calibri"/>
              </a:rPr>
              <a:t>письменного</a:t>
            </a:r>
            <a:r>
              <a:rPr sz="1800" spc="2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55576"/>
                </a:solidFill>
                <a:latin typeface="Calibri"/>
                <a:cs typeface="Calibri"/>
              </a:rPr>
              <a:t>согласия</a:t>
            </a:r>
            <a:r>
              <a:rPr sz="1800" spc="2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455576"/>
                </a:solidFill>
                <a:latin typeface="Calibri"/>
                <a:cs typeface="Calibri"/>
              </a:rPr>
              <a:t>родителей</a:t>
            </a:r>
            <a:r>
              <a:rPr sz="1800" spc="2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55576"/>
                </a:solidFill>
                <a:latin typeface="Calibri"/>
                <a:cs typeface="Calibri"/>
              </a:rPr>
              <a:t>(законных</a:t>
            </a:r>
            <a:r>
              <a:rPr sz="1800" spc="20" dirty="0">
                <a:solidFill>
                  <a:srgbClr val="45557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55576"/>
                </a:solidFill>
                <a:latin typeface="Calibri"/>
                <a:cs typeface="Calibri"/>
              </a:rPr>
              <a:t>представителей).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459739"/>
            <a:ext cx="5593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Контроль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выполнения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рекомендаций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rgbClr val="FF58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5362" y="1267459"/>
            <a:ext cx="10258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  <a:tab pos="1706880" algn="l"/>
                <a:tab pos="3274060" algn="l"/>
                <a:tab pos="5254625" algn="l"/>
                <a:tab pos="7571740" algn="l"/>
                <a:tab pos="8464550" algn="l"/>
              </a:tabLst>
            </a:pP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порядок	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контроля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выполнения	рекомендаций	ППк	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определяется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5362" y="1493012"/>
            <a:ext cx="10258425" cy="242443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420"/>
              </a:spcBef>
            </a:pP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образовательной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организацией,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членами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ППк.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ct val="110800"/>
              </a:lnSpc>
              <a:spcBef>
                <a:spcPts val="100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механизм</a:t>
            </a:r>
            <a:r>
              <a:rPr sz="2400" spc="3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3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график</a:t>
            </a:r>
            <a:r>
              <a:rPr sz="2400" spc="3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проведения</a:t>
            </a:r>
            <a:r>
              <a:rPr sz="2400" spc="36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контроля</a:t>
            </a:r>
            <a:r>
              <a:rPr sz="2400" spc="36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выполнения</a:t>
            </a:r>
            <a:r>
              <a:rPr sz="2400" spc="37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рекомендаций</a:t>
            </a:r>
            <a:r>
              <a:rPr sz="2400" spc="36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 </a:t>
            </a:r>
            <a:r>
              <a:rPr sz="2400" spc="-5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должен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быть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понятен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всем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участникам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образовательных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отношений.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ct val="110800"/>
              </a:lnSpc>
              <a:spcBef>
                <a:spcPts val="91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  <a:tab pos="1880235" algn="l"/>
                <a:tab pos="4114165" algn="l"/>
                <a:tab pos="5270500" algn="l"/>
                <a:tab pos="6213475" algn="l"/>
                <a:tab pos="8094980" algn="l"/>
                <a:tab pos="9471025" algn="l"/>
                <a:tab pos="9777095" algn="l"/>
              </a:tabLst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ог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мма	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ов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ж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ен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ия	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</a:t>
            </a:r>
            <a:r>
              <a:rPr sz="2400" spc="-5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ж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	им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ет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ь	в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оз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</a:t>
            </a:r>
            <a:r>
              <a:rPr sz="2400" spc="-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ж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ост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ь	вн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ния	в	н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е 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корректировок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учетом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результатов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эффективности рекомендаций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981541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478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04800"/>
            <a:ext cx="108966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411785"/>
            <a:ext cx="10664823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chemeClr val="tx2">
                    <a:lumMod val="50000"/>
                  </a:schemeClr>
                </a:solidFill>
              </a:rPr>
              <a:t>Пункт 10 </a:t>
            </a:r>
            <a:r>
              <a:rPr sz="2600" spc="-15" dirty="0">
                <a:solidFill>
                  <a:schemeClr val="tx2">
                    <a:lumMod val="50000"/>
                  </a:schemeClr>
                </a:solidFill>
              </a:rPr>
              <a:t>Положения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600" dirty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</a:rPr>
              <a:t>ПМПК</a:t>
            </a:r>
            <a:r>
              <a:rPr sz="2600" spc="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600" spc="-10" dirty="0">
                <a:solidFill>
                  <a:schemeClr val="tx2">
                    <a:lumMod val="50000"/>
                  </a:schemeClr>
                </a:solidFill>
              </a:rPr>
              <a:t>(Приказ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</a:rPr>
              <a:t> Минобрнауки</a:t>
            </a:r>
            <a:r>
              <a:rPr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600" spc="-10" dirty="0">
                <a:solidFill>
                  <a:schemeClr val="tx2">
                    <a:lumMod val="50000"/>
                  </a:schemeClr>
                </a:solidFill>
              </a:rPr>
              <a:t>от</a:t>
            </a:r>
            <a:r>
              <a:rPr sz="2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</a:rPr>
              <a:t>20.09.2013 </a:t>
            </a:r>
            <a:r>
              <a:rPr sz="2600" dirty="0">
                <a:solidFill>
                  <a:schemeClr val="tx2">
                    <a:lumMod val="50000"/>
                  </a:schemeClr>
                </a:solidFill>
              </a:rPr>
              <a:t>№</a:t>
            </a:r>
            <a:r>
              <a:rPr sz="2600" spc="-5" dirty="0">
                <a:solidFill>
                  <a:schemeClr val="tx2">
                    <a:lumMod val="50000"/>
                  </a:schemeClr>
                </a:solidFill>
              </a:rPr>
              <a:t> 1082)</a:t>
            </a:r>
            <a:endParaRPr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5363" y="1304035"/>
            <a:ext cx="10259060" cy="50393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41300" marR="5080" indent="-228600" algn="just">
              <a:lnSpc>
                <a:spcPct val="100400"/>
              </a:lnSpc>
              <a:spcBef>
                <a:spcPts val="8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проведение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обследования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детей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возрасте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от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0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до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18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лет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в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целях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своевременного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выявления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особенностей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в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физическом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и</a:t>
            </a:r>
            <a:r>
              <a:rPr sz="2400" spc="5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(или) </a:t>
            </a:r>
            <a:r>
              <a:rPr sz="2400" spc="-5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психическом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развитии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(или) отклонений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поведении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детей;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 algn="just">
              <a:lnSpc>
                <a:spcPct val="99400"/>
              </a:lnSpc>
              <a:spcBef>
                <a:spcPts val="105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подготовка</a:t>
            </a:r>
            <a:r>
              <a:rPr sz="2400" b="1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результатам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обследования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рекомендации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̆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</a:t>
            </a:r>
            <a:r>
              <a:rPr sz="2400" b="1" spc="5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оказанию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детям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психолого-медико-педагогической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помощи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и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их </a:t>
            </a:r>
            <a:r>
              <a:rPr sz="2400" b="1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обучения </a:t>
            </a:r>
            <a:r>
              <a:rPr sz="2400" b="1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воспитания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подтверждение,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уточнение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или изменение ранее 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данных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комиссией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рекомендаций;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103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оказание </a:t>
            </a:r>
            <a:r>
              <a:rPr sz="2400" b="1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консультативной 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помощи </a:t>
            </a:r>
            <a:r>
              <a:rPr sz="24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родителям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(законным представителям)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детей,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работникам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образовательных</a:t>
            </a:r>
            <a:r>
              <a:rPr sz="2400" b="1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организаций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организаций,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осуществляющих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социальное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обслуживание,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медицинских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организаций,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других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организаций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по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вопросам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воспитания,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обучения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и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коррекции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нарушений развития </a:t>
            </a: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детей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 ограниченными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возможностями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здоровья 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 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(или)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девиантным (общественно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опасным)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поведением.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0" y="27229"/>
            <a:ext cx="975445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7497" y="469295"/>
            <a:ext cx="76536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sz="2800" spc="-1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spc="-20" dirty="0" smtClean="0">
                <a:solidFill>
                  <a:schemeClr val="tx2">
                    <a:lumMod val="50000"/>
                  </a:schemeClr>
                </a:solidFill>
              </a:rPr>
              <a:t>НАПРАВЛЕНИЙ</a:t>
            </a:r>
            <a:r>
              <a:rPr sz="2800" spc="-15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spc="-10" dirty="0" err="1" smtClean="0">
                <a:solidFill>
                  <a:schemeClr val="tx2">
                    <a:lumMod val="50000"/>
                  </a:schemeClr>
                </a:solidFill>
              </a:rPr>
              <a:t>взаимодействия</a:t>
            </a:r>
            <a:r>
              <a:rPr sz="2800" spc="-15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spc="-15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sz="2800" spc="-5" dirty="0" smtClean="0">
                <a:solidFill>
                  <a:schemeClr val="tx2">
                    <a:lumMod val="50000"/>
                  </a:schemeClr>
                </a:solidFill>
              </a:rPr>
              <a:t>ПМПК</a:t>
            </a:r>
            <a:r>
              <a:rPr sz="2800" spc="-1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</a:rPr>
              <a:t> ППк</a:t>
            </a:r>
            <a:endParaRPr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101147" y="1395049"/>
            <a:ext cx="6889750" cy="779780"/>
            <a:chOff x="1101147" y="1395049"/>
            <a:chExt cx="6889750" cy="779780"/>
          </a:xfrm>
        </p:grpSpPr>
        <p:sp>
          <p:nvSpPr>
            <p:cNvPr id="6" name="object 6"/>
            <p:cNvSpPr/>
            <p:nvPr/>
          </p:nvSpPr>
          <p:spPr>
            <a:xfrm>
              <a:off x="1490816" y="1401399"/>
              <a:ext cx="6493510" cy="767080"/>
            </a:xfrm>
            <a:custGeom>
              <a:avLst/>
              <a:gdLst/>
              <a:ahLst/>
              <a:cxnLst/>
              <a:rect l="l" t="t" r="r" b="b"/>
              <a:pathLst>
                <a:path w="6493509" h="767080">
                  <a:moveTo>
                    <a:pt x="6493132" y="0"/>
                  </a:moveTo>
                  <a:lnTo>
                    <a:pt x="383310" y="0"/>
                  </a:lnTo>
                  <a:lnTo>
                    <a:pt x="0" y="383313"/>
                  </a:lnTo>
                  <a:lnTo>
                    <a:pt x="383310" y="766635"/>
                  </a:lnTo>
                  <a:lnTo>
                    <a:pt x="6493132" y="766635"/>
                  </a:lnTo>
                  <a:lnTo>
                    <a:pt x="6493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90815" y="1401399"/>
              <a:ext cx="6493510" cy="767080"/>
            </a:xfrm>
            <a:custGeom>
              <a:avLst/>
              <a:gdLst/>
              <a:ahLst/>
              <a:cxnLst/>
              <a:rect l="l" t="t" r="r" b="b"/>
              <a:pathLst>
                <a:path w="6493509" h="767080">
                  <a:moveTo>
                    <a:pt x="6493133" y="766635"/>
                  </a:moveTo>
                  <a:lnTo>
                    <a:pt x="383311" y="766635"/>
                  </a:lnTo>
                  <a:lnTo>
                    <a:pt x="0" y="383313"/>
                  </a:lnTo>
                  <a:lnTo>
                    <a:pt x="383311" y="0"/>
                  </a:lnTo>
                  <a:lnTo>
                    <a:pt x="6493133" y="0"/>
                  </a:lnTo>
                  <a:lnTo>
                    <a:pt x="6493133" y="766635"/>
                  </a:lnTo>
                  <a:close/>
                </a:path>
              </a:pathLst>
            </a:custGeom>
            <a:ln w="12700">
              <a:solidFill>
                <a:srgbClr val="3D67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07497" y="1401400"/>
              <a:ext cx="767080" cy="767080"/>
            </a:xfrm>
            <a:custGeom>
              <a:avLst/>
              <a:gdLst/>
              <a:ahLst/>
              <a:cxnLst/>
              <a:rect l="l" t="t" r="r" b="b"/>
              <a:pathLst>
                <a:path w="767080" h="767080">
                  <a:moveTo>
                    <a:pt x="383316" y="0"/>
                  </a:moveTo>
                  <a:lnTo>
                    <a:pt x="335234" y="2986"/>
                  </a:lnTo>
                  <a:lnTo>
                    <a:pt x="288934" y="11706"/>
                  </a:lnTo>
                  <a:lnTo>
                    <a:pt x="244775" y="25801"/>
                  </a:lnTo>
                  <a:lnTo>
                    <a:pt x="203117" y="44911"/>
                  </a:lnTo>
                  <a:lnTo>
                    <a:pt x="164319" y="68677"/>
                  </a:lnTo>
                  <a:lnTo>
                    <a:pt x="128740" y="96740"/>
                  </a:lnTo>
                  <a:lnTo>
                    <a:pt x="96740" y="128740"/>
                  </a:lnTo>
                  <a:lnTo>
                    <a:pt x="68677" y="164319"/>
                  </a:lnTo>
                  <a:lnTo>
                    <a:pt x="44911" y="203117"/>
                  </a:lnTo>
                  <a:lnTo>
                    <a:pt x="25801" y="244775"/>
                  </a:lnTo>
                  <a:lnTo>
                    <a:pt x="11706" y="288933"/>
                  </a:lnTo>
                  <a:lnTo>
                    <a:pt x="2986" y="335234"/>
                  </a:lnTo>
                  <a:lnTo>
                    <a:pt x="0" y="383316"/>
                  </a:lnTo>
                  <a:lnTo>
                    <a:pt x="2986" y="431399"/>
                  </a:lnTo>
                  <a:lnTo>
                    <a:pt x="11706" y="477699"/>
                  </a:lnTo>
                  <a:lnTo>
                    <a:pt x="25801" y="521858"/>
                  </a:lnTo>
                  <a:lnTo>
                    <a:pt x="44911" y="563516"/>
                  </a:lnTo>
                  <a:lnTo>
                    <a:pt x="68677" y="602314"/>
                  </a:lnTo>
                  <a:lnTo>
                    <a:pt x="96740" y="637893"/>
                  </a:lnTo>
                  <a:lnTo>
                    <a:pt x="128740" y="669893"/>
                  </a:lnTo>
                  <a:lnTo>
                    <a:pt x="164319" y="697956"/>
                  </a:lnTo>
                  <a:lnTo>
                    <a:pt x="203117" y="721722"/>
                  </a:lnTo>
                  <a:lnTo>
                    <a:pt x="244775" y="740832"/>
                  </a:lnTo>
                  <a:lnTo>
                    <a:pt x="288934" y="754927"/>
                  </a:lnTo>
                  <a:lnTo>
                    <a:pt x="335234" y="763647"/>
                  </a:lnTo>
                  <a:lnTo>
                    <a:pt x="383316" y="766634"/>
                  </a:lnTo>
                  <a:lnTo>
                    <a:pt x="431399" y="763647"/>
                  </a:lnTo>
                  <a:lnTo>
                    <a:pt x="477700" y="754927"/>
                  </a:lnTo>
                  <a:lnTo>
                    <a:pt x="521858" y="740832"/>
                  </a:lnTo>
                  <a:lnTo>
                    <a:pt x="563516" y="721722"/>
                  </a:lnTo>
                  <a:lnTo>
                    <a:pt x="602315" y="697956"/>
                  </a:lnTo>
                  <a:lnTo>
                    <a:pt x="637893" y="669893"/>
                  </a:lnTo>
                  <a:lnTo>
                    <a:pt x="669894" y="637893"/>
                  </a:lnTo>
                  <a:lnTo>
                    <a:pt x="697957" y="602314"/>
                  </a:lnTo>
                  <a:lnTo>
                    <a:pt x="721723" y="563516"/>
                  </a:lnTo>
                  <a:lnTo>
                    <a:pt x="740833" y="521858"/>
                  </a:lnTo>
                  <a:lnTo>
                    <a:pt x="754927" y="477699"/>
                  </a:lnTo>
                  <a:lnTo>
                    <a:pt x="763648" y="431399"/>
                  </a:lnTo>
                  <a:lnTo>
                    <a:pt x="766634" y="383316"/>
                  </a:lnTo>
                  <a:lnTo>
                    <a:pt x="763648" y="335234"/>
                  </a:lnTo>
                  <a:lnTo>
                    <a:pt x="754927" y="288933"/>
                  </a:lnTo>
                  <a:lnTo>
                    <a:pt x="740833" y="244775"/>
                  </a:lnTo>
                  <a:lnTo>
                    <a:pt x="721723" y="203117"/>
                  </a:lnTo>
                  <a:lnTo>
                    <a:pt x="697957" y="164319"/>
                  </a:lnTo>
                  <a:lnTo>
                    <a:pt x="669894" y="128740"/>
                  </a:lnTo>
                  <a:lnTo>
                    <a:pt x="637893" y="96740"/>
                  </a:lnTo>
                  <a:lnTo>
                    <a:pt x="602315" y="68677"/>
                  </a:lnTo>
                  <a:lnTo>
                    <a:pt x="563516" y="44911"/>
                  </a:lnTo>
                  <a:lnTo>
                    <a:pt x="521858" y="25801"/>
                  </a:lnTo>
                  <a:lnTo>
                    <a:pt x="477700" y="11706"/>
                  </a:lnTo>
                  <a:lnTo>
                    <a:pt x="431399" y="2986"/>
                  </a:lnTo>
                  <a:lnTo>
                    <a:pt x="383316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07497" y="1401400"/>
              <a:ext cx="767080" cy="767080"/>
            </a:xfrm>
            <a:custGeom>
              <a:avLst/>
              <a:gdLst/>
              <a:ahLst/>
              <a:cxnLst/>
              <a:rect l="l" t="t" r="r" b="b"/>
              <a:pathLst>
                <a:path w="767080" h="767080">
                  <a:moveTo>
                    <a:pt x="0" y="383317"/>
                  </a:moveTo>
                  <a:lnTo>
                    <a:pt x="2986" y="335234"/>
                  </a:lnTo>
                  <a:lnTo>
                    <a:pt x="11706" y="288934"/>
                  </a:lnTo>
                  <a:lnTo>
                    <a:pt x="25801" y="244776"/>
                  </a:lnTo>
                  <a:lnTo>
                    <a:pt x="44911" y="203118"/>
                  </a:lnTo>
                  <a:lnTo>
                    <a:pt x="68677" y="164319"/>
                  </a:lnTo>
                  <a:lnTo>
                    <a:pt x="96740" y="128741"/>
                  </a:lnTo>
                  <a:lnTo>
                    <a:pt x="128741" y="96740"/>
                  </a:lnTo>
                  <a:lnTo>
                    <a:pt x="164319" y="68677"/>
                  </a:lnTo>
                  <a:lnTo>
                    <a:pt x="203118" y="44911"/>
                  </a:lnTo>
                  <a:lnTo>
                    <a:pt x="244776" y="25801"/>
                  </a:lnTo>
                  <a:lnTo>
                    <a:pt x="288934" y="11706"/>
                  </a:lnTo>
                  <a:lnTo>
                    <a:pt x="335234" y="2986"/>
                  </a:lnTo>
                  <a:lnTo>
                    <a:pt x="383317" y="0"/>
                  </a:lnTo>
                  <a:lnTo>
                    <a:pt x="431400" y="2986"/>
                  </a:lnTo>
                  <a:lnTo>
                    <a:pt x="477700" y="11706"/>
                  </a:lnTo>
                  <a:lnTo>
                    <a:pt x="521858" y="25801"/>
                  </a:lnTo>
                  <a:lnTo>
                    <a:pt x="563516" y="44911"/>
                  </a:lnTo>
                  <a:lnTo>
                    <a:pt x="602315" y="68677"/>
                  </a:lnTo>
                  <a:lnTo>
                    <a:pt x="637893" y="96740"/>
                  </a:lnTo>
                  <a:lnTo>
                    <a:pt x="669894" y="128741"/>
                  </a:lnTo>
                  <a:lnTo>
                    <a:pt x="697957" y="164319"/>
                  </a:lnTo>
                  <a:lnTo>
                    <a:pt x="721723" y="203118"/>
                  </a:lnTo>
                  <a:lnTo>
                    <a:pt x="740833" y="244776"/>
                  </a:lnTo>
                  <a:lnTo>
                    <a:pt x="754928" y="288934"/>
                  </a:lnTo>
                  <a:lnTo>
                    <a:pt x="763648" y="335234"/>
                  </a:lnTo>
                  <a:lnTo>
                    <a:pt x="766635" y="383317"/>
                  </a:lnTo>
                  <a:lnTo>
                    <a:pt x="763648" y="431400"/>
                  </a:lnTo>
                  <a:lnTo>
                    <a:pt x="754928" y="477700"/>
                  </a:lnTo>
                  <a:lnTo>
                    <a:pt x="740833" y="521858"/>
                  </a:lnTo>
                  <a:lnTo>
                    <a:pt x="721723" y="563516"/>
                  </a:lnTo>
                  <a:lnTo>
                    <a:pt x="697957" y="602315"/>
                  </a:lnTo>
                  <a:lnTo>
                    <a:pt x="669894" y="637893"/>
                  </a:lnTo>
                  <a:lnTo>
                    <a:pt x="637893" y="669894"/>
                  </a:lnTo>
                  <a:lnTo>
                    <a:pt x="602315" y="697957"/>
                  </a:lnTo>
                  <a:lnTo>
                    <a:pt x="563516" y="721723"/>
                  </a:lnTo>
                  <a:lnTo>
                    <a:pt x="521858" y="740833"/>
                  </a:lnTo>
                  <a:lnTo>
                    <a:pt x="477700" y="754928"/>
                  </a:lnTo>
                  <a:lnTo>
                    <a:pt x="431400" y="763648"/>
                  </a:lnTo>
                  <a:lnTo>
                    <a:pt x="383317" y="766635"/>
                  </a:lnTo>
                  <a:lnTo>
                    <a:pt x="335234" y="763648"/>
                  </a:lnTo>
                  <a:lnTo>
                    <a:pt x="288934" y="754928"/>
                  </a:lnTo>
                  <a:lnTo>
                    <a:pt x="244776" y="740833"/>
                  </a:lnTo>
                  <a:lnTo>
                    <a:pt x="203118" y="721723"/>
                  </a:lnTo>
                  <a:lnTo>
                    <a:pt x="164319" y="697957"/>
                  </a:lnTo>
                  <a:lnTo>
                    <a:pt x="128741" y="669894"/>
                  </a:lnTo>
                  <a:lnTo>
                    <a:pt x="96740" y="637893"/>
                  </a:lnTo>
                  <a:lnTo>
                    <a:pt x="68677" y="602315"/>
                  </a:lnTo>
                  <a:lnTo>
                    <a:pt x="44911" y="563516"/>
                  </a:lnTo>
                  <a:lnTo>
                    <a:pt x="25801" y="521858"/>
                  </a:lnTo>
                  <a:lnTo>
                    <a:pt x="11706" y="477700"/>
                  </a:lnTo>
                  <a:lnTo>
                    <a:pt x="2986" y="431400"/>
                  </a:lnTo>
                  <a:lnTo>
                    <a:pt x="0" y="383317"/>
                  </a:lnTo>
                  <a:close/>
                </a:path>
              </a:pathLst>
            </a:custGeom>
            <a:ln w="12700">
              <a:solidFill>
                <a:srgbClr val="3D67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1147" y="2390530"/>
            <a:ext cx="6889750" cy="779780"/>
            <a:chOff x="1101147" y="2390530"/>
            <a:chExt cx="6889750" cy="779780"/>
          </a:xfrm>
        </p:grpSpPr>
        <p:sp>
          <p:nvSpPr>
            <p:cNvPr id="11" name="object 11"/>
            <p:cNvSpPr/>
            <p:nvPr/>
          </p:nvSpPr>
          <p:spPr>
            <a:xfrm>
              <a:off x="1490816" y="2396881"/>
              <a:ext cx="6493510" cy="767080"/>
            </a:xfrm>
            <a:custGeom>
              <a:avLst/>
              <a:gdLst/>
              <a:ahLst/>
              <a:cxnLst/>
              <a:rect l="l" t="t" r="r" b="b"/>
              <a:pathLst>
                <a:path w="6493509" h="767080">
                  <a:moveTo>
                    <a:pt x="6493132" y="0"/>
                  </a:moveTo>
                  <a:lnTo>
                    <a:pt x="383310" y="0"/>
                  </a:lnTo>
                  <a:lnTo>
                    <a:pt x="0" y="383313"/>
                  </a:lnTo>
                  <a:lnTo>
                    <a:pt x="383310" y="766634"/>
                  </a:lnTo>
                  <a:lnTo>
                    <a:pt x="6493132" y="766634"/>
                  </a:lnTo>
                  <a:lnTo>
                    <a:pt x="6493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90815" y="2396880"/>
              <a:ext cx="6493510" cy="767080"/>
            </a:xfrm>
            <a:custGeom>
              <a:avLst/>
              <a:gdLst/>
              <a:ahLst/>
              <a:cxnLst/>
              <a:rect l="l" t="t" r="r" b="b"/>
              <a:pathLst>
                <a:path w="6493509" h="767080">
                  <a:moveTo>
                    <a:pt x="6493133" y="766635"/>
                  </a:moveTo>
                  <a:lnTo>
                    <a:pt x="383311" y="766635"/>
                  </a:lnTo>
                  <a:lnTo>
                    <a:pt x="0" y="383313"/>
                  </a:lnTo>
                  <a:lnTo>
                    <a:pt x="383311" y="0"/>
                  </a:lnTo>
                  <a:lnTo>
                    <a:pt x="6493133" y="0"/>
                  </a:lnTo>
                  <a:lnTo>
                    <a:pt x="6493133" y="766635"/>
                  </a:lnTo>
                  <a:close/>
                </a:path>
              </a:pathLst>
            </a:custGeom>
            <a:ln w="12700">
              <a:solidFill>
                <a:srgbClr val="3D67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7497" y="2396881"/>
              <a:ext cx="767080" cy="767080"/>
            </a:xfrm>
            <a:custGeom>
              <a:avLst/>
              <a:gdLst/>
              <a:ahLst/>
              <a:cxnLst/>
              <a:rect l="l" t="t" r="r" b="b"/>
              <a:pathLst>
                <a:path w="767080" h="767080">
                  <a:moveTo>
                    <a:pt x="383316" y="0"/>
                  </a:moveTo>
                  <a:lnTo>
                    <a:pt x="335234" y="2986"/>
                  </a:lnTo>
                  <a:lnTo>
                    <a:pt x="288934" y="11706"/>
                  </a:lnTo>
                  <a:lnTo>
                    <a:pt x="244775" y="25801"/>
                  </a:lnTo>
                  <a:lnTo>
                    <a:pt x="203117" y="44911"/>
                  </a:lnTo>
                  <a:lnTo>
                    <a:pt x="164319" y="68677"/>
                  </a:lnTo>
                  <a:lnTo>
                    <a:pt x="128740" y="96740"/>
                  </a:lnTo>
                  <a:lnTo>
                    <a:pt x="96740" y="128740"/>
                  </a:lnTo>
                  <a:lnTo>
                    <a:pt x="68677" y="164319"/>
                  </a:lnTo>
                  <a:lnTo>
                    <a:pt x="44911" y="203117"/>
                  </a:lnTo>
                  <a:lnTo>
                    <a:pt x="25801" y="244775"/>
                  </a:lnTo>
                  <a:lnTo>
                    <a:pt x="11706" y="288934"/>
                  </a:lnTo>
                  <a:lnTo>
                    <a:pt x="2986" y="335235"/>
                  </a:lnTo>
                  <a:lnTo>
                    <a:pt x="0" y="383317"/>
                  </a:lnTo>
                  <a:lnTo>
                    <a:pt x="2986" y="431400"/>
                  </a:lnTo>
                  <a:lnTo>
                    <a:pt x="11706" y="477700"/>
                  </a:lnTo>
                  <a:lnTo>
                    <a:pt x="25801" y="521858"/>
                  </a:lnTo>
                  <a:lnTo>
                    <a:pt x="44911" y="563516"/>
                  </a:lnTo>
                  <a:lnTo>
                    <a:pt x="68677" y="602314"/>
                  </a:lnTo>
                  <a:lnTo>
                    <a:pt x="96740" y="637893"/>
                  </a:lnTo>
                  <a:lnTo>
                    <a:pt x="128740" y="669893"/>
                  </a:lnTo>
                  <a:lnTo>
                    <a:pt x="164319" y="697956"/>
                  </a:lnTo>
                  <a:lnTo>
                    <a:pt x="203117" y="721722"/>
                  </a:lnTo>
                  <a:lnTo>
                    <a:pt x="244775" y="740832"/>
                  </a:lnTo>
                  <a:lnTo>
                    <a:pt x="288934" y="754927"/>
                  </a:lnTo>
                  <a:lnTo>
                    <a:pt x="335234" y="763647"/>
                  </a:lnTo>
                  <a:lnTo>
                    <a:pt x="383316" y="766634"/>
                  </a:lnTo>
                  <a:lnTo>
                    <a:pt x="431399" y="763647"/>
                  </a:lnTo>
                  <a:lnTo>
                    <a:pt x="477700" y="754927"/>
                  </a:lnTo>
                  <a:lnTo>
                    <a:pt x="521858" y="740832"/>
                  </a:lnTo>
                  <a:lnTo>
                    <a:pt x="563516" y="721722"/>
                  </a:lnTo>
                  <a:lnTo>
                    <a:pt x="602315" y="697956"/>
                  </a:lnTo>
                  <a:lnTo>
                    <a:pt x="637893" y="669893"/>
                  </a:lnTo>
                  <a:lnTo>
                    <a:pt x="669894" y="637893"/>
                  </a:lnTo>
                  <a:lnTo>
                    <a:pt x="697957" y="602314"/>
                  </a:lnTo>
                  <a:lnTo>
                    <a:pt x="721723" y="563516"/>
                  </a:lnTo>
                  <a:lnTo>
                    <a:pt x="740833" y="521858"/>
                  </a:lnTo>
                  <a:lnTo>
                    <a:pt x="754927" y="477700"/>
                  </a:lnTo>
                  <a:lnTo>
                    <a:pt x="763648" y="431400"/>
                  </a:lnTo>
                  <a:lnTo>
                    <a:pt x="766634" y="383317"/>
                  </a:lnTo>
                  <a:lnTo>
                    <a:pt x="763648" y="335235"/>
                  </a:lnTo>
                  <a:lnTo>
                    <a:pt x="754927" y="288934"/>
                  </a:lnTo>
                  <a:lnTo>
                    <a:pt x="740833" y="244775"/>
                  </a:lnTo>
                  <a:lnTo>
                    <a:pt x="721723" y="203117"/>
                  </a:lnTo>
                  <a:lnTo>
                    <a:pt x="697957" y="164319"/>
                  </a:lnTo>
                  <a:lnTo>
                    <a:pt x="669894" y="128740"/>
                  </a:lnTo>
                  <a:lnTo>
                    <a:pt x="637893" y="96740"/>
                  </a:lnTo>
                  <a:lnTo>
                    <a:pt x="602315" y="68677"/>
                  </a:lnTo>
                  <a:lnTo>
                    <a:pt x="563516" y="44911"/>
                  </a:lnTo>
                  <a:lnTo>
                    <a:pt x="521858" y="25801"/>
                  </a:lnTo>
                  <a:lnTo>
                    <a:pt x="477700" y="11706"/>
                  </a:lnTo>
                  <a:lnTo>
                    <a:pt x="431399" y="2986"/>
                  </a:lnTo>
                  <a:lnTo>
                    <a:pt x="383316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7497" y="2396881"/>
              <a:ext cx="767080" cy="767080"/>
            </a:xfrm>
            <a:custGeom>
              <a:avLst/>
              <a:gdLst/>
              <a:ahLst/>
              <a:cxnLst/>
              <a:rect l="l" t="t" r="r" b="b"/>
              <a:pathLst>
                <a:path w="767080" h="767080">
                  <a:moveTo>
                    <a:pt x="0" y="383317"/>
                  </a:moveTo>
                  <a:lnTo>
                    <a:pt x="2986" y="335234"/>
                  </a:lnTo>
                  <a:lnTo>
                    <a:pt x="11706" y="288934"/>
                  </a:lnTo>
                  <a:lnTo>
                    <a:pt x="25801" y="244776"/>
                  </a:lnTo>
                  <a:lnTo>
                    <a:pt x="44911" y="203118"/>
                  </a:lnTo>
                  <a:lnTo>
                    <a:pt x="68677" y="164319"/>
                  </a:lnTo>
                  <a:lnTo>
                    <a:pt x="96740" y="128741"/>
                  </a:lnTo>
                  <a:lnTo>
                    <a:pt x="128741" y="96740"/>
                  </a:lnTo>
                  <a:lnTo>
                    <a:pt x="164319" y="68677"/>
                  </a:lnTo>
                  <a:lnTo>
                    <a:pt x="203118" y="44911"/>
                  </a:lnTo>
                  <a:lnTo>
                    <a:pt x="244776" y="25801"/>
                  </a:lnTo>
                  <a:lnTo>
                    <a:pt x="288934" y="11706"/>
                  </a:lnTo>
                  <a:lnTo>
                    <a:pt x="335234" y="2986"/>
                  </a:lnTo>
                  <a:lnTo>
                    <a:pt x="383317" y="0"/>
                  </a:lnTo>
                  <a:lnTo>
                    <a:pt x="431400" y="2986"/>
                  </a:lnTo>
                  <a:lnTo>
                    <a:pt x="477700" y="11706"/>
                  </a:lnTo>
                  <a:lnTo>
                    <a:pt x="521858" y="25801"/>
                  </a:lnTo>
                  <a:lnTo>
                    <a:pt x="563516" y="44911"/>
                  </a:lnTo>
                  <a:lnTo>
                    <a:pt x="602315" y="68677"/>
                  </a:lnTo>
                  <a:lnTo>
                    <a:pt x="637893" y="96740"/>
                  </a:lnTo>
                  <a:lnTo>
                    <a:pt x="669894" y="128741"/>
                  </a:lnTo>
                  <a:lnTo>
                    <a:pt x="697957" y="164319"/>
                  </a:lnTo>
                  <a:lnTo>
                    <a:pt x="721723" y="203118"/>
                  </a:lnTo>
                  <a:lnTo>
                    <a:pt x="740833" y="244776"/>
                  </a:lnTo>
                  <a:lnTo>
                    <a:pt x="754928" y="288934"/>
                  </a:lnTo>
                  <a:lnTo>
                    <a:pt x="763648" y="335234"/>
                  </a:lnTo>
                  <a:lnTo>
                    <a:pt x="766635" y="383317"/>
                  </a:lnTo>
                  <a:lnTo>
                    <a:pt x="763648" y="431400"/>
                  </a:lnTo>
                  <a:lnTo>
                    <a:pt x="754928" y="477700"/>
                  </a:lnTo>
                  <a:lnTo>
                    <a:pt x="740833" y="521858"/>
                  </a:lnTo>
                  <a:lnTo>
                    <a:pt x="721723" y="563516"/>
                  </a:lnTo>
                  <a:lnTo>
                    <a:pt x="697957" y="602315"/>
                  </a:lnTo>
                  <a:lnTo>
                    <a:pt x="669894" y="637893"/>
                  </a:lnTo>
                  <a:lnTo>
                    <a:pt x="637893" y="669894"/>
                  </a:lnTo>
                  <a:lnTo>
                    <a:pt x="602315" y="697957"/>
                  </a:lnTo>
                  <a:lnTo>
                    <a:pt x="563516" y="721723"/>
                  </a:lnTo>
                  <a:lnTo>
                    <a:pt x="521858" y="740833"/>
                  </a:lnTo>
                  <a:lnTo>
                    <a:pt x="477700" y="754928"/>
                  </a:lnTo>
                  <a:lnTo>
                    <a:pt x="431400" y="763648"/>
                  </a:lnTo>
                  <a:lnTo>
                    <a:pt x="383317" y="766635"/>
                  </a:lnTo>
                  <a:lnTo>
                    <a:pt x="335234" y="763648"/>
                  </a:lnTo>
                  <a:lnTo>
                    <a:pt x="288934" y="754928"/>
                  </a:lnTo>
                  <a:lnTo>
                    <a:pt x="244776" y="740833"/>
                  </a:lnTo>
                  <a:lnTo>
                    <a:pt x="203118" y="721723"/>
                  </a:lnTo>
                  <a:lnTo>
                    <a:pt x="164319" y="697957"/>
                  </a:lnTo>
                  <a:lnTo>
                    <a:pt x="128741" y="669894"/>
                  </a:lnTo>
                  <a:lnTo>
                    <a:pt x="96740" y="637893"/>
                  </a:lnTo>
                  <a:lnTo>
                    <a:pt x="68677" y="602315"/>
                  </a:lnTo>
                  <a:lnTo>
                    <a:pt x="44911" y="563516"/>
                  </a:lnTo>
                  <a:lnTo>
                    <a:pt x="25801" y="521858"/>
                  </a:lnTo>
                  <a:lnTo>
                    <a:pt x="11706" y="477700"/>
                  </a:lnTo>
                  <a:lnTo>
                    <a:pt x="2986" y="431400"/>
                  </a:lnTo>
                  <a:lnTo>
                    <a:pt x="0" y="383317"/>
                  </a:lnTo>
                  <a:close/>
                </a:path>
              </a:pathLst>
            </a:custGeom>
            <a:ln w="12700">
              <a:solidFill>
                <a:srgbClr val="3D67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101147" y="3386012"/>
            <a:ext cx="6889750" cy="779780"/>
            <a:chOff x="1101147" y="3386012"/>
            <a:chExt cx="6889750" cy="779780"/>
          </a:xfrm>
        </p:grpSpPr>
        <p:sp>
          <p:nvSpPr>
            <p:cNvPr id="16" name="object 16"/>
            <p:cNvSpPr/>
            <p:nvPr/>
          </p:nvSpPr>
          <p:spPr>
            <a:xfrm>
              <a:off x="1490816" y="3392363"/>
              <a:ext cx="6493510" cy="767080"/>
            </a:xfrm>
            <a:custGeom>
              <a:avLst/>
              <a:gdLst/>
              <a:ahLst/>
              <a:cxnLst/>
              <a:rect l="l" t="t" r="r" b="b"/>
              <a:pathLst>
                <a:path w="6493509" h="767079">
                  <a:moveTo>
                    <a:pt x="6493132" y="0"/>
                  </a:moveTo>
                  <a:lnTo>
                    <a:pt x="383310" y="0"/>
                  </a:lnTo>
                  <a:lnTo>
                    <a:pt x="0" y="383313"/>
                  </a:lnTo>
                  <a:lnTo>
                    <a:pt x="383310" y="766634"/>
                  </a:lnTo>
                  <a:lnTo>
                    <a:pt x="6493132" y="766634"/>
                  </a:lnTo>
                  <a:lnTo>
                    <a:pt x="6493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0815" y="3392362"/>
              <a:ext cx="6493510" cy="767080"/>
            </a:xfrm>
            <a:custGeom>
              <a:avLst/>
              <a:gdLst/>
              <a:ahLst/>
              <a:cxnLst/>
              <a:rect l="l" t="t" r="r" b="b"/>
              <a:pathLst>
                <a:path w="6493509" h="767079">
                  <a:moveTo>
                    <a:pt x="6493133" y="766635"/>
                  </a:moveTo>
                  <a:lnTo>
                    <a:pt x="383311" y="766635"/>
                  </a:lnTo>
                  <a:lnTo>
                    <a:pt x="0" y="383313"/>
                  </a:lnTo>
                  <a:lnTo>
                    <a:pt x="383311" y="0"/>
                  </a:lnTo>
                  <a:lnTo>
                    <a:pt x="6493133" y="0"/>
                  </a:lnTo>
                  <a:lnTo>
                    <a:pt x="6493133" y="766635"/>
                  </a:lnTo>
                  <a:close/>
                </a:path>
              </a:pathLst>
            </a:custGeom>
            <a:ln w="12700">
              <a:solidFill>
                <a:srgbClr val="3D67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07497" y="3392363"/>
              <a:ext cx="767080" cy="767080"/>
            </a:xfrm>
            <a:custGeom>
              <a:avLst/>
              <a:gdLst/>
              <a:ahLst/>
              <a:cxnLst/>
              <a:rect l="l" t="t" r="r" b="b"/>
              <a:pathLst>
                <a:path w="767080" h="767079">
                  <a:moveTo>
                    <a:pt x="383316" y="0"/>
                  </a:moveTo>
                  <a:lnTo>
                    <a:pt x="335234" y="2986"/>
                  </a:lnTo>
                  <a:lnTo>
                    <a:pt x="288934" y="11706"/>
                  </a:lnTo>
                  <a:lnTo>
                    <a:pt x="244775" y="25801"/>
                  </a:lnTo>
                  <a:lnTo>
                    <a:pt x="203117" y="44911"/>
                  </a:lnTo>
                  <a:lnTo>
                    <a:pt x="164319" y="68677"/>
                  </a:lnTo>
                  <a:lnTo>
                    <a:pt x="128740" y="96740"/>
                  </a:lnTo>
                  <a:lnTo>
                    <a:pt x="96740" y="128740"/>
                  </a:lnTo>
                  <a:lnTo>
                    <a:pt x="68677" y="164319"/>
                  </a:lnTo>
                  <a:lnTo>
                    <a:pt x="44911" y="203117"/>
                  </a:lnTo>
                  <a:lnTo>
                    <a:pt x="25801" y="244775"/>
                  </a:lnTo>
                  <a:lnTo>
                    <a:pt x="11706" y="288934"/>
                  </a:lnTo>
                  <a:lnTo>
                    <a:pt x="2986" y="335235"/>
                  </a:lnTo>
                  <a:lnTo>
                    <a:pt x="0" y="383317"/>
                  </a:lnTo>
                  <a:lnTo>
                    <a:pt x="2986" y="431400"/>
                  </a:lnTo>
                  <a:lnTo>
                    <a:pt x="11706" y="477700"/>
                  </a:lnTo>
                  <a:lnTo>
                    <a:pt x="25801" y="521858"/>
                  </a:lnTo>
                  <a:lnTo>
                    <a:pt x="44911" y="563516"/>
                  </a:lnTo>
                  <a:lnTo>
                    <a:pt x="68677" y="602314"/>
                  </a:lnTo>
                  <a:lnTo>
                    <a:pt x="96740" y="637893"/>
                  </a:lnTo>
                  <a:lnTo>
                    <a:pt x="128740" y="669893"/>
                  </a:lnTo>
                  <a:lnTo>
                    <a:pt x="164319" y="697956"/>
                  </a:lnTo>
                  <a:lnTo>
                    <a:pt x="203117" y="721722"/>
                  </a:lnTo>
                  <a:lnTo>
                    <a:pt x="244775" y="740832"/>
                  </a:lnTo>
                  <a:lnTo>
                    <a:pt x="288934" y="754927"/>
                  </a:lnTo>
                  <a:lnTo>
                    <a:pt x="335234" y="763647"/>
                  </a:lnTo>
                  <a:lnTo>
                    <a:pt x="383316" y="766634"/>
                  </a:lnTo>
                  <a:lnTo>
                    <a:pt x="431399" y="763647"/>
                  </a:lnTo>
                  <a:lnTo>
                    <a:pt x="477700" y="754927"/>
                  </a:lnTo>
                  <a:lnTo>
                    <a:pt x="521858" y="740832"/>
                  </a:lnTo>
                  <a:lnTo>
                    <a:pt x="563516" y="721722"/>
                  </a:lnTo>
                  <a:lnTo>
                    <a:pt x="602315" y="697956"/>
                  </a:lnTo>
                  <a:lnTo>
                    <a:pt x="637893" y="669893"/>
                  </a:lnTo>
                  <a:lnTo>
                    <a:pt x="669894" y="637893"/>
                  </a:lnTo>
                  <a:lnTo>
                    <a:pt x="697957" y="602314"/>
                  </a:lnTo>
                  <a:lnTo>
                    <a:pt x="721723" y="563516"/>
                  </a:lnTo>
                  <a:lnTo>
                    <a:pt x="740833" y="521858"/>
                  </a:lnTo>
                  <a:lnTo>
                    <a:pt x="754927" y="477700"/>
                  </a:lnTo>
                  <a:lnTo>
                    <a:pt x="763648" y="431400"/>
                  </a:lnTo>
                  <a:lnTo>
                    <a:pt x="766634" y="383317"/>
                  </a:lnTo>
                  <a:lnTo>
                    <a:pt x="763648" y="335235"/>
                  </a:lnTo>
                  <a:lnTo>
                    <a:pt x="754927" y="288934"/>
                  </a:lnTo>
                  <a:lnTo>
                    <a:pt x="740833" y="244775"/>
                  </a:lnTo>
                  <a:lnTo>
                    <a:pt x="721723" y="203117"/>
                  </a:lnTo>
                  <a:lnTo>
                    <a:pt x="697957" y="164319"/>
                  </a:lnTo>
                  <a:lnTo>
                    <a:pt x="669894" y="128740"/>
                  </a:lnTo>
                  <a:lnTo>
                    <a:pt x="637893" y="96740"/>
                  </a:lnTo>
                  <a:lnTo>
                    <a:pt x="602315" y="68677"/>
                  </a:lnTo>
                  <a:lnTo>
                    <a:pt x="563516" y="44911"/>
                  </a:lnTo>
                  <a:lnTo>
                    <a:pt x="521858" y="25801"/>
                  </a:lnTo>
                  <a:lnTo>
                    <a:pt x="477700" y="11706"/>
                  </a:lnTo>
                  <a:lnTo>
                    <a:pt x="431399" y="2986"/>
                  </a:lnTo>
                  <a:lnTo>
                    <a:pt x="383316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7497" y="3392363"/>
              <a:ext cx="767080" cy="767080"/>
            </a:xfrm>
            <a:custGeom>
              <a:avLst/>
              <a:gdLst/>
              <a:ahLst/>
              <a:cxnLst/>
              <a:rect l="l" t="t" r="r" b="b"/>
              <a:pathLst>
                <a:path w="767080" h="767079">
                  <a:moveTo>
                    <a:pt x="0" y="383317"/>
                  </a:moveTo>
                  <a:lnTo>
                    <a:pt x="2986" y="335234"/>
                  </a:lnTo>
                  <a:lnTo>
                    <a:pt x="11706" y="288934"/>
                  </a:lnTo>
                  <a:lnTo>
                    <a:pt x="25801" y="244776"/>
                  </a:lnTo>
                  <a:lnTo>
                    <a:pt x="44911" y="203118"/>
                  </a:lnTo>
                  <a:lnTo>
                    <a:pt x="68677" y="164319"/>
                  </a:lnTo>
                  <a:lnTo>
                    <a:pt x="96740" y="128741"/>
                  </a:lnTo>
                  <a:lnTo>
                    <a:pt x="128741" y="96740"/>
                  </a:lnTo>
                  <a:lnTo>
                    <a:pt x="164319" y="68677"/>
                  </a:lnTo>
                  <a:lnTo>
                    <a:pt x="203118" y="44911"/>
                  </a:lnTo>
                  <a:lnTo>
                    <a:pt x="244776" y="25801"/>
                  </a:lnTo>
                  <a:lnTo>
                    <a:pt x="288934" y="11706"/>
                  </a:lnTo>
                  <a:lnTo>
                    <a:pt x="335234" y="2986"/>
                  </a:lnTo>
                  <a:lnTo>
                    <a:pt x="383317" y="0"/>
                  </a:lnTo>
                  <a:lnTo>
                    <a:pt x="431400" y="2986"/>
                  </a:lnTo>
                  <a:lnTo>
                    <a:pt x="477700" y="11706"/>
                  </a:lnTo>
                  <a:lnTo>
                    <a:pt x="521858" y="25801"/>
                  </a:lnTo>
                  <a:lnTo>
                    <a:pt x="563516" y="44911"/>
                  </a:lnTo>
                  <a:lnTo>
                    <a:pt x="602315" y="68677"/>
                  </a:lnTo>
                  <a:lnTo>
                    <a:pt x="637893" y="96740"/>
                  </a:lnTo>
                  <a:lnTo>
                    <a:pt x="669894" y="128741"/>
                  </a:lnTo>
                  <a:lnTo>
                    <a:pt x="697957" y="164319"/>
                  </a:lnTo>
                  <a:lnTo>
                    <a:pt x="721723" y="203118"/>
                  </a:lnTo>
                  <a:lnTo>
                    <a:pt x="740833" y="244776"/>
                  </a:lnTo>
                  <a:lnTo>
                    <a:pt x="754928" y="288934"/>
                  </a:lnTo>
                  <a:lnTo>
                    <a:pt x="763648" y="335234"/>
                  </a:lnTo>
                  <a:lnTo>
                    <a:pt x="766635" y="383317"/>
                  </a:lnTo>
                  <a:lnTo>
                    <a:pt x="763648" y="431400"/>
                  </a:lnTo>
                  <a:lnTo>
                    <a:pt x="754928" y="477700"/>
                  </a:lnTo>
                  <a:lnTo>
                    <a:pt x="740833" y="521858"/>
                  </a:lnTo>
                  <a:lnTo>
                    <a:pt x="721723" y="563516"/>
                  </a:lnTo>
                  <a:lnTo>
                    <a:pt x="697957" y="602315"/>
                  </a:lnTo>
                  <a:lnTo>
                    <a:pt x="669894" y="637893"/>
                  </a:lnTo>
                  <a:lnTo>
                    <a:pt x="637893" y="669894"/>
                  </a:lnTo>
                  <a:lnTo>
                    <a:pt x="602315" y="697957"/>
                  </a:lnTo>
                  <a:lnTo>
                    <a:pt x="563516" y="721723"/>
                  </a:lnTo>
                  <a:lnTo>
                    <a:pt x="521858" y="740833"/>
                  </a:lnTo>
                  <a:lnTo>
                    <a:pt x="477700" y="754928"/>
                  </a:lnTo>
                  <a:lnTo>
                    <a:pt x="431400" y="763648"/>
                  </a:lnTo>
                  <a:lnTo>
                    <a:pt x="383317" y="766635"/>
                  </a:lnTo>
                  <a:lnTo>
                    <a:pt x="335234" y="763648"/>
                  </a:lnTo>
                  <a:lnTo>
                    <a:pt x="288934" y="754928"/>
                  </a:lnTo>
                  <a:lnTo>
                    <a:pt x="244776" y="740833"/>
                  </a:lnTo>
                  <a:lnTo>
                    <a:pt x="203118" y="721723"/>
                  </a:lnTo>
                  <a:lnTo>
                    <a:pt x="164319" y="697957"/>
                  </a:lnTo>
                  <a:lnTo>
                    <a:pt x="128741" y="669894"/>
                  </a:lnTo>
                  <a:lnTo>
                    <a:pt x="96740" y="637893"/>
                  </a:lnTo>
                  <a:lnTo>
                    <a:pt x="68677" y="602315"/>
                  </a:lnTo>
                  <a:lnTo>
                    <a:pt x="44911" y="563516"/>
                  </a:lnTo>
                  <a:lnTo>
                    <a:pt x="25801" y="521858"/>
                  </a:lnTo>
                  <a:lnTo>
                    <a:pt x="11706" y="477700"/>
                  </a:lnTo>
                  <a:lnTo>
                    <a:pt x="2986" y="431400"/>
                  </a:lnTo>
                  <a:lnTo>
                    <a:pt x="0" y="383317"/>
                  </a:lnTo>
                  <a:close/>
                </a:path>
              </a:pathLst>
            </a:custGeom>
            <a:ln w="12700">
              <a:solidFill>
                <a:srgbClr val="3D67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101147" y="4381493"/>
            <a:ext cx="6889750" cy="779780"/>
            <a:chOff x="1101147" y="4381493"/>
            <a:chExt cx="6889750" cy="779780"/>
          </a:xfrm>
        </p:grpSpPr>
        <p:sp>
          <p:nvSpPr>
            <p:cNvPr id="21" name="object 21"/>
            <p:cNvSpPr/>
            <p:nvPr/>
          </p:nvSpPr>
          <p:spPr>
            <a:xfrm>
              <a:off x="1490816" y="4387843"/>
              <a:ext cx="6493510" cy="767080"/>
            </a:xfrm>
            <a:custGeom>
              <a:avLst/>
              <a:gdLst/>
              <a:ahLst/>
              <a:cxnLst/>
              <a:rect l="l" t="t" r="r" b="b"/>
              <a:pathLst>
                <a:path w="6493509" h="767079">
                  <a:moveTo>
                    <a:pt x="6493132" y="0"/>
                  </a:moveTo>
                  <a:lnTo>
                    <a:pt x="383310" y="0"/>
                  </a:lnTo>
                  <a:lnTo>
                    <a:pt x="0" y="383313"/>
                  </a:lnTo>
                  <a:lnTo>
                    <a:pt x="383310" y="766635"/>
                  </a:lnTo>
                  <a:lnTo>
                    <a:pt x="6493132" y="766635"/>
                  </a:lnTo>
                  <a:lnTo>
                    <a:pt x="6493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90815" y="4387844"/>
              <a:ext cx="6493510" cy="767080"/>
            </a:xfrm>
            <a:custGeom>
              <a:avLst/>
              <a:gdLst/>
              <a:ahLst/>
              <a:cxnLst/>
              <a:rect l="l" t="t" r="r" b="b"/>
              <a:pathLst>
                <a:path w="6493509" h="767079">
                  <a:moveTo>
                    <a:pt x="6493133" y="766635"/>
                  </a:moveTo>
                  <a:lnTo>
                    <a:pt x="383311" y="766635"/>
                  </a:lnTo>
                  <a:lnTo>
                    <a:pt x="0" y="383313"/>
                  </a:lnTo>
                  <a:lnTo>
                    <a:pt x="383311" y="0"/>
                  </a:lnTo>
                  <a:lnTo>
                    <a:pt x="6493133" y="0"/>
                  </a:lnTo>
                  <a:lnTo>
                    <a:pt x="6493133" y="766635"/>
                  </a:lnTo>
                  <a:close/>
                </a:path>
              </a:pathLst>
            </a:custGeom>
            <a:ln w="12700">
              <a:solidFill>
                <a:srgbClr val="3D67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7497" y="4387843"/>
              <a:ext cx="767080" cy="767080"/>
            </a:xfrm>
            <a:custGeom>
              <a:avLst/>
              <a:gdLst/>
              <a:ahLst/>
              <a:cxnLst/>
              <a:rect l="l" t="t" r="r" b="b"/>
              <a:pathLst>
                <a:path w="767080" h="767079">
                  <a:moveTo>
                    <a:pt x="383316" y="0"/>
                  </a:moveTo>
                  <a:lnTo>
                    <a:pt x="335234" y="2986"/>
                  </a:lnTo>
                  <a:lnTo>
                    <a:pt x="288934" y="11706"/>
                  </a:lnTo>
                  <a:lnTo>
                    <a:pt x="244775" y="25801"/>
                  </a:lnTo>
                  <a:lnTo>
                    <a:pt x="203117" y="44911"/>
                  </a:lnTo>
                  <a:lnTo>
                    <a:pt x="164319" y="68677"/>
                  </a:lnTo>
                  <a:lnTo>
                    <a:pt x="128740" y="96740"/>
                  </a:lnTo>
                  <a:lnTo>
                    <a:pt x="96740" y="128741"/>
                  </a:lnTo>
                  <a:lnTo>
                    <a:pt x="68677" y="164320"/>
                  </a:lnTo>
                  <a:lnTo>
                    <a:pt x="44911" y="203118"/>
                  </a:lnTo>
                  <a:lnTo>
                    <a:pt x="25801" y="244776"/>
                  </a:lnTo>
                  <a:lnTo>
                    <a:pt x="11706" y="288935"/>
                  </a:lnTo>
                  <a:lnTo>
                    <a:pt x="2986" y="335235"/>
                  </a:lnTo>
                  <a:lnTo>
                    <a:pt x="0" y="383317"/>
                  </a:lnTo>
                  <a:lnTo>
                    <a:pt x="2986" y="431400"/>
                  </a:lnTo>
                  <a:lnTo>
                    <a:pt x="11706" y="477700"/>
                  </a:lnTo>
                  <a:lnTo>
                    <a:pt x="25801" y="521859"/>
                  </a:lnTo>
                  <a:lnTo>
                    <a:pt x="44911" y="563517"/>
                  </a:lnTo>
                  <a:lnTo>
                    <a:pt x="68677" y="602315"/>
                  </a:lnTo>
                  <a:lnTo>
                    <a:pt x="96740" y="637894"/>
                  </a:lnTo>
                  <a:lnTo>
                    <a:pt x="128740" y="669894"/>
                  </a:lnTo>
                  <a:lnTo>
                    <a:pt x="164319" y="697957"/>
                  </a:lnTo>
                  <a:lnTo>
                    <a:pt x="203117" y="721723"/>
                  </a:lnTo>
                  <a:lnTo>
                    <a:pt x="244775" y="740833"/>
                  </a:lnTo>
                  <a:lnTo>
                    <a:pt x="288934" y="754928"/>
                  </a:lnTo>
                  <a:lnTo>
                    <a:pt x="335234" y="763648"/>
                  </a:lnTo>
                  <a:lnTo>
                    <a:pt x="383316" y="766635"/>
                  </a:lnTo>
                  <a:lnTo>
                    <a:pt x="431399" y="763648"/>
                  </a:lnTo>
                  <a:lnTo>
                    <a:pt x="477700" y="754928"/>
                  </a:lnTo>
                  <a:lnTo>
                    <a:pt x="521858" y="740833"/>
                  </a:lnTo>
                  <a:lnTo>
                    <a:pt x="563516" y="721723"/>
                  </a:lnTo>
                  <a:lnTo>
                    <a:pt x="602315" y="697957"/>
                  </a:lnTo>
                  <a:lnTo>
                    <a:pt x="637893" y="669894"/>
                  </a:lnTo>
                  <a:lnTo>
                    <a:pt x="669894" y="637894"/>
                  </a:lnTo>
                  <a:lnTo>
                    <a:pt x="697957" y="602315"/>
                  </a:lnTo>
                  <a:lnTo>
                    <a:pt x="721723" y="563517"/>
                  </a:lnTo>
                  <a:lnTo>
                    <a:pt x="740833" y="521859"/>
                  </a:lnTo>
                  <a:lnTo>
                    <a:pt x="754927" y="477700"/>
                  </a:lnTo>
                  <a:lnTo>
                    <a:pt x="763648" y="431400"/>
                  </a:lnTo>
                  <a:lnTo>
                    <a:pt x="766634" y="383317"/>
                  </a:lnTo>
                  <a:lnTo>
                    <a:pt x="763648" y="335235"/>
                  </a:lnTo>
                  <a:lnTo>
                    <a:pt x="754927" y="288935"/>
                  </a:lnTo>
                  <a:lnTo>
                    <a:pt x="740833" y="244776"/>
                  </a:lnTo>
                  <a:lnTo>
                    <a:pt x="721723" y="203118"/>
                  </a:lnTo>
                  <a:lnTo>
                    <a:pt x="697957" y="164320"/>
                  </a:lnTo>
                  <a:lnTo>
                    <a:pt x="669894" y="128741"/>
                  </a:lnTo>
                  <a:lnTo>
                    <a:pt x="637893" y="96740"/>
                  </a:lnTo>
                  <a:lnTo>
                    <a:pt x="602315" y="68677"/>
                  </a:lnTo>
                  <a:lnTo>
                    <a:pt x="563516" y="44911"/>
                  </a:lnTo>
                  <a:lnTo>
                    <a:pt x="521858" y="25801"/>
                  </a:lnTo>
                  <a:lnTo>
                    <a:pt x="477700" y="11706"/>
                  </a:lnTo>
                  <a:lnTo>
                    <a:pt x="431399" y="2986"/>
                  </a:lnTo>
                  <a:lnTo>
                    <a:pt x="383316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07497" y="4387843"/>
              <a:ext cx="767080" cy="767080"/>
            </a:xfrm>
            <a:custGeom>
              <a:avLst/>
              <a:gdLst/>
              <a:ahLst/>
              <a:cxnLst/>
              <a:rect l="l" t="t" r="r" b="b"/>
              <a:pathLst>
                <a:path w="767080" h="767079">
                  <a:moveTo>
                    <a:pt x="0" y="383317"/>
                  </a:moveTo>
                  <a:lnTo>
                    <a:pt x="2986" y="335234"/>
                  </a:lnTo>
                  <a:lnTo>
                    <a:pt x="11706" y="288934"/>
                  </a:lnTo>
                  <a:lnTo>
                    <a:pt x="25801" y="244776"/>
                  </a:lnTo>
                  <a:lnTo>
                    <a:pt x="44911" y="203118"/>
                  </a:lnTo>
                  <a:lnTo>
                    <a:pt x="68677" y="164319"/>
                  </a:lnTo>
                  <a:lnTo>
                    <a:pt x="96740" y="128741"/>
                  </a:lnTo>
                  <a:lnTo>
                    <a:pt x="128741" y="96740"/>
                  </a:lnTo>
                  <a:lnTo>
                    <a:pt x="164319" y="68677"/>
                  </a:lnTo>
                  <a:lnTo>
                    <a:pt x="203118" y="44911"/>
                  </a:lnTo>
                  <a:lnTo>
                    <a:pt x="244776" y="25801"/>
                  </a:lnTo>
                  <a:lnTo>
                    <a:pt x="288934" y="11706"/>
                  </a:lnTo>
                  <a:lnTo>
                    <a:pt x="335234" y="2986"/>
                  </a:lnTo>
                  <a:lnTo>
                    <a:pt x="383317" y="0"/>
                  </a:lnTo>
                  <a:lnTo>
                    <a:pt x="431400" y="2986"/>
                  </a:lnTo>
                  <a:lnTo>
                    <a:pt x="477700" y="11706"/>
                  </a:lnTo>
                  <a:lnTo>
                    <a:pt x="521858" y="25801"/>
                  </a:lnTo>
                  <a:lnTo>
                    <a:pt x="563516" y="44911"/>
                  </a:lnTo>
                  <a:lnTo>
                    <a:pt x="602315" y="68677"/>
                  </a:lnTo>
                  <a:lnTo>
                    <a:pt x="637893" y="96740"/>
                  </a:lnTo>
                  <a:lnTo>
                    <a:pt x="669894" y="128741"/>
                  </a:lnTo>
                  <a:lnTo>
                    <a:pt x="697957" y="164319"/>
                  </a:lnTo>
                  <a:lnTo>
                    <a:pt x="721723" y="203118"/>
                  </a:lnTo>
                  <a:lnTo>
                    <a:pt x="740833" y="244776"/>
                  </a:lnTo>
                  <a:lnTo>
                    <a:pt x="754928" y="288934"/>
                  </a:lnTo>
                  <a:lnTo>
                    <a:pt x="763648" y="335234"/>
                  </a:lnTo>
                  <a:lnTo>
                    <a:pt x="766635" y="383317"/>
                  </a:lnTo>
                  <a:lnTo>
                    <a:pt x="763648" y="431400"/>
                  </a:lnTo>
                  <a:lnTo>
                    <a:pt x="754928" y="477700"/>
                  </a:lnTo>
                  <a:lnTo>
                    <a:pt x="740833" y="521858"/>
                  </a:lnTo>
                  <a:lnTo>
                    <a:pt x="721723" y="563516"/>
                  </a:lnTo>
                  <a:lnTo>
                    <a:pt x="697957" y="602315"/>
                  </a:lnTo>
                  <a:lnTo>
                    <a:pt x="669894" y="637893"/>
                  </a:lnTo>
                  <a:lnTo>
                    <a:pt x="637893" y="669894"/>
                  </a:lnTo>
                  <a:lnTo>
                    <a:pt x="602315" y="697957"/>
                  </a:lnTo>
                  <a:lnTo>
                    <a:pt x="563516" y="721723"/>
                  </a:lnTo>
                  <a:lnTo>
                    <a:pt x="521858" y="740833"/>
                  </a:lnTo>
                  <a:lnTo>
                    <a:pt x="477700" y="754928"/>
                  </a:lnTo>
                  <a:lnTo>
                    <a:pt x="431400" y="763648"/>
                  </a:lnTo>
                  <a:lnTo>
                    <a:pt x="383317" y="766635"/>
                  </a:lnTo>
                  <a:lnTo>
                    <a:pt x="335234" y="763648"/>
                  </a:lnTo>
                  <a:lnTo>
                    <a:pt x="288934" y="754928"/>
                  </a:lnTo>
                  <a:lnTo>
                    <a:pt x="244776" y="740833"/>
                  </a:lnTo>
                  <a:lnTo>
                    <a:pt x="203118" y="721723"/>
                  </a:lnTo>
                  <a:lnTo>
                    <a:pt x="164319" y="697957"/>
                  </a:lnTo>
                  <a:lnTo>
                    <a:pt x="128741" y="669894"/>
                  </a:lnTo>
                  <a:lnTo>
                    <a:pt x="96740" y="637893"/>
                  </a:lnTo>
                  <a:lnTo>
                    <a:pt x="68677" y="602315"/>
                  </a:lnTo>
                  <a:lnTo>
                    <a:pt x="44911" y="563516"/>
                  </a:lnTo>
                  <a:lnTo>
                    <a:pt x="25801" y="521858"/>
                  </a:lnTo>
                  <a:lnTo>
                    <a:pt x="11706" y="477700"/>
                  </a:lnTo>
                  <a:lnTo>
                    <a:pt x="2986" y="431400"/>
                  </a:lnTo>
                  <a:lnTo>
                    <a:pt x="0" y="383317"/>
                  </a:lnTo>
                  <a:close/>
                </a:path>
              </a:pathLst>
            </a:custGeom>
            <a:ln w="12700">
              <a:solidFill>
                <a:srgbClr val="3D67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484465" y="5376976"/>
            <a:ext cx="6506209" cy="779780"/>
            <a:chOff x="1484465" y="5376976"/>
            <a:chExt cx="6506209" cy="779780"/>
          </a:xfrm>
        </p:grpSpPr>
        <p:sp>
          <p:nvSpPr>
            <p:cNvPr id="26" name="object 26"/>
            <p:cNvSpPr/>
            <p:nvPr/>
          </p:nvSpPr>
          <p:spPr>
            <a:xfrm>
              <a:off x="1490816" y="5383325"/>
              <a:ext cx="6493510" cy="767080"/>
            </a:xfrm>
            <a:custGeom>
              <a:avLst/>
              <a:gdLst/>
              <a:ahLst/>
              <a:cxnLst/>
              <a:rect l="l" t="t" r="r" b="b"/>
              <a:pathLst>
                <a:path w="6493509" h="767079">
                  <a:moveTo>
                    <a:pt x="6493132" y="0"/>
                  </a:moveTo>
                  <a:lnTo>
                    <a:pt x="383310" y="0"/>
                  </a:lnTo>
                  <a:lnTo>
                    <a:pt x="0" y="383314"/>
                  </a:lnTo>
                  <a:lnTo>
                    <a:pt x="383310" y="766635"/>
                  </a:lnTo>
                  <a:lnTo>
                    <a:pt x="6493132" y="766635"/>
                  </a:lnTo>
                  <a:lnTo>
                    <a:pt x="6493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90815" y="5383326"/>
              <a:ext cx="6493510" cy="767080"/>
            </a:xfrm>
            <a:custGeom>
              <a:avLst/>
              <a:gdLst/>
              <a:ahLst/>
              <a:cxnLst/>
              <a:rect l="l" t="t" r="r" b="b"/>
              <a:pathLst>
                <a:path w="6493509" h="767079">
                  <a:moveTo>
                    <a:pt x="6493133" y="766635"/>
                  </a:moveTo>
                  <a:lnTo>
                    <a:pt x="383311" y="766635"/>
                  </a:lnTo>
                  <a:lnTo>
                    <a:pt x="0" y="383313"/>
                  </a:lnTo>
                  <a:lnTo>
                    <a:pt x="383311" y="0"/>
                  </a:lnTo>
                  <a:lnTo>
                    <a:pt x="6493133" y="0"/>
                  </a:lnTo>
                  <a:lnTo>
                    <a:pt x="6493133" y="766635"/>
                  </a:lnTo>
                  <a:close/>
                </a:path>
              </a:pathLst>
            </a:custGeom>
            <a:ln w="12700">
              <a:solidFill>
                <a:srgbClr val="3D67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159889" y="1553971"/>
            <a:ext cx="5514340" cy="453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Определение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способа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взаимодействия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ts val="2590"/>
              </a:lnSpc>
            </a:pP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Предоставление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корректной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информации </a:t>
            </a:r>
            <a:r>
              <a:rPr sz="2400" spc="-5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обучающихся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1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179705" marR="172720" algn="ctr">
              <a:lnSpc>
                <a:spcPts val="2620"/>
              </a:lnSpc>
            </a:pP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Однозначное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понимание заключения</a:t>
            </a:r>
            <a:r>
              <a:rPr sz="24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и </a:t>
            </a:r>
            <a:r>
              <a:rPr sz="2400" spc="-5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рекомендаций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ПМПК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5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Картирование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образовательных</a:t>
            </a:r>
            <a:r>
              <a:rPr sz="24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ресурсов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47625" marR="40005" algn="ctr">
              <a:lnSpc>
                <a:spcPts val="2620"/>
              </a:lnSpc>
              <a:spcBef>
                <a:spcPts val="5"/>
              </a:spcBef>
            </a:pP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Осуществление</a:t>
            </a:r>
            <a:r>
              <a:rPr sz="2400" spc="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мониторинга</a:t>
            </a:r>
            <a:r>
              <a:rPr sz="2400" spc="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исполнения </a:t>
            </a:r>
            <a:r>
              <a:rPr sz="2400" spc="-53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рекомендаций ПМПК</a:t>
            </a:r>
            <a:endParaRPr sz="24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101147" y="5376975"/>
            <a:ext cx="779780" cy="779780"/>
            <a:chOff x="1101147" y="5376975"/>
            <a:chExt cx="779780" cy="779780"/>
          </a:xfrm>
        </p:grpSpPr>
        <p:sp>
          <p:nvSpPr>
            <p:cNvPr id="30" name="object 30"/>
            <p:cNvSpPr/>
            <p:nvPr/>
          </p:nvSpPr>
          <p:spPr>
            <a:xfrm>
              <a:off x="1107497" y="5383325"/>
              <a:ext cx="767080" cy="767080"/>
            </a:xfrm>
            <a:custGeom>
              <a:avLst/>
              <a:gdLst/>
              <a:ahLst/>
              <a:cxnLst/>
              <a:rect l="l" t="t" r="r" b="b"/>
              <a:pathLst>
                <a:path w="767080" h="767079">
                  <a:moveTo>
                    <a:pt x="383316" y="0"/>
                  </a:moveTo>
                  <a:lnTo>
                    <a:pt x="335234" y="2986"/>
                  </a:lnTo>
                  <a:lnTo>
                    <a:pt x="288934" y="11706"/>
                  </a:lnTo>
                  <a:lnTo>
                    <a:pt x="244775" y="25801"/>
                  </a:lnTo>
                  <a:lnTo>
                    <a:pt x="203117" y="44911"/>
                  </a:lnTo>
                  <a:lnTo>
                    <a:pt x="164319" y="68677"/>
                  </a:lnTo>
                  <a:lnTo>
                    <a:pt x="128740" y="96740"/>
                  </a:lnTo>
                  <a:lnTo>
                    <a:pt x="96740" y="128741"/>
                  </a:lnTo>
                  <a:lnTo>
                    <a:pt x="68677" y="164320"/>
                  </a:lnTo>
                  <a:lnTo>
                    <a:pt x="44911" y="203118"/>
                  </a:lnTo>
                  <a:lnTo>
                    <a:pt x="25801" y="244776"/>
                  </a:lnTo>
                  <a:lnTo>
                    <a:pt x="11706" y="288935"/>
                  </a:lnTo>
                  <a:lnTo>
                    <a:pt x="2986" y="335235"/>
                  </a:lnTo>
                  <a:lnTo>
                    <a:pt x="0" y="383317"/>
                  </a:lnTo>
                  <a:lnTo>
                    <a:pt x="2986" y="431400"/>
                  </a:lnTo>
                  <a:lnTo>
                    <a:pt x="11706" y="477700"/>
                  </a:lnTo>
                  <a:lnTo>
                    <a:pt x="25801" y="521859"/>
                  </a:lnTo>
                  <a:lnTo>
                    <a:pt x="44911" y="563517"/>
                  </a:lnTo>
                  <a:lnTo>
                    <a:pt x="68677" y="602315"/>
                  </a:lnTo>
                  <a:lnTo>
                    <a:pt x="96740" y="637894"/>
                  </a:lnTo>
                  <a:lnTo>
                    <a:pt x="128740" y="669894"/>
                  </a:lnTo>
                  <a:lnTo>
                    <a:pt x="164319" y="697957"/>
                  </a:lnTo>
                  <a:lnTo>
                    <a:pt x="203117" y="721723"/>
                  </a:lnTo>
                  <a:lnTo>
                    <a:pt x="244775" y="740833"/>
                  </a:lnTo>
                  <a:lnTo>
                    <a:pt x="288934" y="754928"/>
                  </a:lnTo>
                  <a:lnTo>
                    <a:pt x="335234" y="763648"/>
                  </a:lnTo>
                  <a:lnTo>
                    <a:pt x="383316" y="766635"/>
                  </a:lnTo>
                  <a:lnTo>
                    <a:pt x="431399" y="763648"/>
                  </a:lnTo>
                  <a:lnTo>
                    <a:pt x="477700" y="754928"/>
                  </a:lnTo>
                  <a:lnTo>
                    <a:pt x="521858" y="740833"/>
                  </a:lnTo>
                  <a:lnTo>
                    <a:pt x="563516" y="721723"/>
                  </a:lnTo>
                  <a:lnTo>
                    <a:pt x="602315" y="697957"/>
                  </a:lnTo>
                  <a:lnTo>
                    <a:pt x="637893" y="669894"/>
                  </a:lnTo>
                  <a:lnTo>
                    <a:pt x="669894" y="637894"/>
                  </a:lnTo>
                  <a:lnTo>
                    <a:pt x="697957" y="602315"/>
                  </a:lnTo>
                  <a:lnTo>
                    <a:pt x="721723" y="563517"/>
                  </a:lnTo>
                  <a:lnTo>
                    <a:pt x="740833" y="521859"/>
                  </a:lnTo>
                  <a:lnTo>
                    <a:pt x="754927" y="477700"/>
                  </a:lnTo>
                  <a:lnTo>
                    <a:pt x="763648" y="431400"/>
                  </a:lnTo>
                  <a:lnTo>
                    <a:pt x="766634" y="383317"/>
                  </a:lnTo>
                  <a:lnTo>
                    <a:pt x="763648" y="335235"/>
                  </a:lnTo>
                  <a:lnTo>
                    <a:pt x="754927" y="288935"/>
                  </a:lnTo>
                  <a:lnTo>
                    <a:pt x="740833" y="244776"/>
                  </a:lnTo>
                  <a:lnTo>
                    <a:pt x="721723" y="203118"/>
                  </a:lnTo>
                  <a:lnTo>
                    <a:pt x="697957" y="164320"/>
                  </a:lnTo>
                  <a:lnTo>
                    <a:pt x="669894" y="128741"/>
                  </a:lnTo>
                  <a:lnTo>
                    <a:pt x="637893" y="96740"/>
                  </a:lnTo>
                  <a:lnTo>
                    <a:pt x="602315" y="68677"/>
                  </a:lnTo>
                  <a:lnTo>
                    <a:pt x="563516" y="44911"/>
                  </a:lnTo>
                  <a:lnTo>
                    <a:pt x="521858" y="25801"/>
                  </a:lnTo>
                  <a:lnTo>
                    <a:pt x="477700" y="11706"/>
                  </a:lnTo>
                  <a:lnTo>
                    <a:pt x="431399" y="2986"/>
                  </a:lnTo>
                  <a:lnTo>
                    <a:pt x="383316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07497" y="5383325"/>
              <a:ext cx="767080" cy="767080"/>
            </a:xfrm>
            <a:custGeom>
              <a:avLst/>
              <a:gdLst/>
              <a:ahLst/>
              <a:cxnLst/>
              <a:rect l="l" t="t" r="r" b="b"/>
              <a:pathLst>
                <a:path w="767080" h="767079">
                  <a:moveTo>
                    <a:pt x="0" y="383317"/>
                  </a:moveTo>
                  <a:lnTo>
                    <a:pt x="2986" y="335234"/>
                  </a:lnTo>
                  <a:lnTo>
                    <a:pt x="11706" y="288934"/>
                  </a:lnTo>
                  <a:lnTo>
                    <a:pt x="25801" y="244776"/>
                  </a:lnTo>
                  <a:lnTo>
                    <a:pt x="44911" y="203118"/>
                  </a:lnTo>
                  <a:lnTo>
                    <a:pt x="68677" y="164319"/>
                  </a:lnTo>
                  <a:lnTo>
                    <a:pt x="96740" y="128741"/>
                  </a:lnTo>
                  <a:lnTo>
                    <a:pt x="128741" y="96740"/>
                  </a:lnTo>
                  <a:lnTo>
                    <a:pt x="164319" y="68677"/>
                  </a:lnTo>
                  <a:lnTo>
                    <a:pt x="203118" y="44911"/>
                  </a:lnTo>
                  <a:lnTo>
                    <a:pt x="244776" y="25801"/>
                  </a:lnTo>
                  <a:lnTo>
                    <a:pt x="288934" y="11706"/>
                  </a:lnTo>
                  <a:lnTo>
                    <a:pt x="335234" y="2986"/>
                  </a:lnTo>
                  <a:lnTo>
                    <a:pt x="383317" y="0"/>
                  </a:lnTo>
                  <a:lnTo>
                    <a:pt x="431400" y="2986"/>
                  </a:lnTo>
                  <a:lnTo>
                    <a:pt x="477700" y="11706"/>
                  </a:lnTo>
                  <a:lnTo>
                    <a:pt x="521858" y="25801"/>
                  </a:lnTo>
                  <a:lnTo>
                    <a:pt x="563516" y="44911"/>
                  </a:lnTo>
                  <a:lnTo>
                    <a:pt x="602315" y="68677"/>
                  </a:lnTo>
                  <a:lnTo>
                    <a:pt x="637893" y="96740"/>
                  </a:lnTo>
                  <a:lnTo>
                    <a:pt x="669894" y="128741"/>
                  </a:lnTo>
                  <a:lnTo>
                    <a:pt x="697957" y="164319"/>
                  </a:lnTo>
                  <a:lnTo>
                    <a:pt x="721723" y="203118"/>
                  </a:lnTo>
                  <a:lnTo>
                    <a:pt x="740833" y="244776"/>
                  </a:lnTo>
                  <a:lnTo>
                    <a:pt x="754928" y="288934"/>
                  </a:lnTo>
                  <a:lnTo>
                    <a:pt x="763648" y="335234"/>
                  </a:lnTo>
                  <a:lnTo>
                    <a:pt x="766635" y="383317"/>
                  </a:lnTo>
                  <a:lnTo>
                    <a:pt x="763648" y="431400"/>
                  </a:lnTo>
                  <a:lnTo>
                    <a:pt x="754928" y="477700"/>
                  </a:lnTo>
                  <a:lnTo>
                    <a:pt x="740833" y="521858"/>
                  </a:lnTo>
                  <a:lnTo>
                    <a:pt x="721723" y="563516"/>
                  </a:lnTo>
                  <a:lnTo>
                    <a:pt x="697957" y="602315"/>
                  </a:lnTo>
                  <a:lnTo>
                    <a:pt x="669894" y="637893"/>
                  </a:lnTo>
                  <a:lnTo>
                    <a:pt x="637893" y="669894"/>
                  </a:lnTo>
                  <a:lnTo>
                    <a:pt x="602315" y="697957"/>
                  </a:lnTo>
                  <a:lnTo>
                    <a:pt x="563516" y="721723"/>
                  </a:lnTo>
                  <a:lnTo>
                    <a:pt x="521858" y="740833"/>
                  </a:lnTo>
                  <a:lnTo>
                    <a:pt x="477700" y="754928"/>
                  </a:lnTo>
                  <a:lnTo>
                    <a:pt x="431400" y="763648"/>
                  </a:lnTo>
                  <a:lnTo>
                    <a:pt x="383317" y="766635"/>
                  </a:lnTo>
                  <a:lnTo>
                    <a:pt x="335234" y="763648"/>
                  </a:lnTo>
                  <a:lnTo>
                    <a:pt x="288934" y="754928"/>
                  </a:lnTo>
                  <a:lnTo>
                    <a:pt x="244776" y="740833"/>
                  </a:lnTo>
                  <a:lnTo>
                    <a:pt x="203118" y="721723"/>
                  </a:lnTo>
                  <a:lnTo>
                    <a:pt x="164319" y="697957"/>
                  </a:lnTo>
                  <a:lnTo>
                    <a:pt x="128741" y="669894"/>
                  </a:lnTo>
                  <a:lnTo>
                    <a:pt x="96740" y="637893"/>
                  </a:lnTo>
                  <a:lnTo>
                    <a:pt x="68677" y="602315"/>
                  </a:lnTo>
                  <a:lnTo>
                    <a:pt x="44911" y="563516"/>
                  </a:lnTo>
                  <a:lnTo>
                    <a:pt x="25801" y="521858"/>
                  </a:lnTo>
                  <a:lnTo>
                    <a:pt x="11706" y="477700"/>
                  </a:lnTo>
                  <a:lnTo>
                    <a:pt x="2986" y="431400"/>
                  </a:lnTo>
                  <a:lnTo>
                    <a:pt x="0" y="383317"/>
                  </a:lnTo>
                  <a:close/>
                </a:path>
              </a:pathLst>
            </a:custGeom>
            <a:ln w="12700">
              <a:solidFill>
                <a:srgbClr val="3D67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075" y="135310"/>
            <a:ext cx="975445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180" y="459739"/>
            <a:ext cx="107830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chemeClr val="tx2">
                    <a:lumMod val="50000"/>
                  </a:schemeClr>
                </a:solidFill>
              </a:rPr>
              <a:t>ШАГ</a:t>
            </a:r>
            <a:r>
              <a:rPr sz="2800" spc="-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</a:rPr>
              <a:t>1.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</a:rPr>
              <a:t> Определение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</a:rPr>
              <a:t>способа 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</a:rPr>
              <a:t>взаимодействия</a:t>
            </a:r>
            <a:r>
              <a:rPr sz="2800" spc="-15" dirty="0">
                <a:solidFill>
                  <a:schemeClr val="tx2">
                    <a:lumMod val="50000"/>
                  </a:schemeClr>
                </a:solidFill>
              </a:rPr>
              <a:t> между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</a:rPr>
              <a:t> ПМПК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</a:rPr>
              <a:t> ППк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</a:rPr>
              <a:t>ОО</a:t>
            </a:r>
            <a:endParaRPr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5363" y="1542796"/>
            <a:ext cx="5969635" cy="4973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800" dirty="0" err="1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0" dirty="0" err="1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телефону</a:t>
            </a:r>
            <a:r>
              <a:rPr sz="2800" spc="-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;</a:t>
            </a:r>
            <a:endParaRPr sz="28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5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</a:t>
            </a:r>
            <a:r>
              <a:rPr sz="28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электронной</a:t>
            </a:r>
            <a:r>
              <a:rPr sz="2800" spc="-2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почте;</a:t>
            </a:r>
            <a:endParaRPr sz="28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37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через</a:t>
            </a:r>
            <a:r>
              <a:rPr sz="28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форму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обращения</a:t>
            </a:r>
            <a:r>
              <a:rPr sz="28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сайте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ПМПК;</a:t>
            </a:r>
            <a:endParaRPr sz="28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35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посредством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официальной</a:t>
            </a:r>
            <a:r>
              <a:rPr sz="28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деловой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переписки;</a:t>
            </a:r>
            <a:endParaRPr sz="28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26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очные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встречи</a:t>
            </a:r>
            <a:r>
              <a:rPr sz="28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(консультирование);</a:t>
            </a:r>
            <a:endParaRPr sz="28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50"/>
              </a:spcBef>
              <a:buClr>
                <a:srgbClr val="FF5845"/>
              </a:buClr>
              <a:tabLst>
                <a:tab pos="241300" algn="l"/>
              </a:tabLst>
            </a:pPr>
            <a:endParaRPr sz="28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182167"/>
            <a:ext cx="975445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5147"/>
            <a:ext cx="9674861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800" spc="-5" dirty="0">
                <a:solidFill>
                  <a:schemeClr val="tx2">
                    <a:lumMod val="50000"/>
                  </a:schemeClr>
                </a:solidFill>
              </a:rPr>
              <a:t>ШАГ</a:t>
            </a:r>
            <a:r>
              <a:rPr sz="2800" spc="1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</a:rPr>
              <a:t>2.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</a:rPr>
              <a:t>Предоставление</a:t>
            </a:r>
            <a:r>
              <a:rPr sz="2800" spc="1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</a:rPr>
              <a:t>корректных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spc="-15" dirty="0">
                <a:solidFill>
                  <a:schemeClr val="tx2">
                    <a:lumMod val="50000"/>
                  </a:schemeClr>
                </a:solidFill>
              </a:rPr>
              <a:t>сопроводительных</a:t>
            </a:r>
            <a:r>
              <a:rPr sz="2800" spc="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spc="-10" dirty="0">
                <a:solidFill>
                  <a:schemeClr val="tx2">
                    <a:lumMod val="50000"/>
                  </a:schemeClr>
                </a:solidFill>
              </a:rPr>
              <a:t>документов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spc="-15" dirty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sz="2800" spc="-53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</a:rPr>
              <a:t>ОО</a:t>
            </a:r>
            <a:r>
              <a:rPr sz="2800" spc="-1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</a:rPr>
              <a:t>при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spc="-5" dirty="0" err="1">
                <a:solidFill>
                  <a:schemeClr val="tx2">
                    <a:lumMod val="50000"/>
                  </a:schemeClr>
                </a:solidFill>
              </a:rPr>
              <a:t>направлении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spc="-10" dirty="0" err="1" smtClean="0">
                <a:solidFill>
                  <a:schemeClr val="tx2">
                    <a:lumMod val="50000"/>
                  </a:schemeClr>
                </a:solidFill>
              </a:rPr>
              <a:t>обучающегося</a:t>
            </a:r>
            <a:r>
              <a:rPr lang="ru-RU" sz="2800" spc="-1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spc="-1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sz="2800" dirty="0" err="1">
                <a:solidFill>
                  <a:schemeClr val="tx2">
                    <a:lumMod val="50000"/>
                  </a:schemeClr>
                </a:solidFill>
              </a:rPr>
              <a:t>на</a:t>
            </a:r>
            <a:r>
              <a:rPr sz="2800" spc="-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sz="2800" spc="-5" dirty="0" smtClean="0">
                <a:solidFill>
                  <a:schemeClr val="tx2">
                    <a:lumMod val="50000"/>
                  </a:schemeClr>
                </a:solidFill>
              </a:rPr>
              <a:t>ПМПК</a:t>
            </a:r>
            <a:endParaRPr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5363" y="1303528"/>
            <a:ext cx="10643237" cy="5382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направление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образовательной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организации;</a:t>
            </a:r>
            <a:endParaRPr sz="19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6350" indent="-228600" algn="just">
              <a:lnSpc>
                <a:spcPct val="129500"/>
              </a:lnSpc>
              <a:spcBef>
                <a:spcPts val="105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заключение (заключения)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ППк образовательной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 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или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специалиста (специалистов), 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осуществляющего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психолого-педагогическое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19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социальное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сопровождение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19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организации,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осуществляющей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образовательную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деятельность;</a:t>
            </a:r>
            <a:endParaRPr sz="19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5080" indent="-228600" algn="just">
              <a:lnSpc>
                <a:spcPct val="130200"/>
              </a:lnSpc>
              <a:spcBef>
                <a:spcPts val="101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lang="ru-RU" sz="1900" spc="-1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представление (характеристика) психолого-педагогического </a:t>
            </a:r>
            <a:r>
              <a:rPr lang="ru-RU" sz="1900" spc="-10" dirty="0">
                <a:solidFill>
                  <a:schemeClr val="tx2">
                    <a:lumMod val="50000"/>
                  </a:schemeClr>
                </a:solidFill>
                <a:cs typeface="Calibri"/>
              </a:rPr>
              <a:t>консилиума на обучающегося для предоставления на </a:t>
            </a:r>
            <a:r>
              <a:rPr lang="ru-RU" sz="1900" spc="-10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ТПМПК</a:t>
            </a:r>
            <a:r>
              <a:rPr sz="1900" spc="-10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,</a:t>
            </a:r>
            <a:r>
              <a:rPr sz="1900" spc="-5" dirty="0" smtClean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содержащая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актуальные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на</a:t>
            </a:r>
            <a:r>
              <a:rPr sz="1900" spc="4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момент 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обследования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сведения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</a:t>
            </a:r>
            <a:r>
              <a:rPr sz="19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результатах</a:t>
            </a:r>
            <a:r>
              <a:rPr sz="19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освоения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основной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образовательной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программы 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обучающимся,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выданная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организацией,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осуществляющей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образовательную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деятельность,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заверенная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руководителем</a:t>
            </a:r>
            <a:r>
              <a:rPr sz="19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организации, осуществляющей образовательную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деятельность;</a:t>
            </a:r>
            <a:endParaRPr sz="19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marR="6985" indent="-228600" algn="just">
              <a:lnSpc>
                <a:spcPct val="131600"/>
              </a:lnSpc>
              <a:spcBef>
                <a:spcPts val="91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копии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диагностических 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(или)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контрольных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работ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обследуемого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обучающегося,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заверенные 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руководителем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организации, осуществляющей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образовательную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деятельность;</a:t>
            </a:r>
            <a:endParaRPr sz="19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705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оригиналы</a:t>
            </a:r>
            <a:r>
              <a:rPr sz="1900" spc="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рабочих</a:t>
            </a:r>
            <a:r>
              <a:rPr sz="1900" spc="5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тетрадей</a:t>
            </a:r>
            <a:r>
              <a:rPr sz="1900" spc="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по</a:t>
            </a:r>
            <a:r>
              <a:rPr sz="1900" spc="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русскому</a:t>
            </a:r>
            <a:r>
              <a:rPr sz="1900" spc="5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языку</a:t>
            </a:r>
            <a:r>
              <a:rPr sz="1900" spc="5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1900" spc="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математике;</a:t>
            </a:r>
            <a:r>
              <a:rPr sz="1900" spc="5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для</a:t>
            </a:r>
            <a:r>
              <a:rPr sz="1900" spc="4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детей</a:t>
            </a:r>
            <a:r>
              <a:rPr sz="1900" spc="5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дошкольного</a:t>
            </a:r>
            <a:r>
              <a:rPr sz="1900" spc="4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возраста</a:t>
            </a:r>
            <a:endParaRPr sz="19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625"/>
              </a:spcBef>
            </a:pP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–</a:t>
            </a:r>
            <a:r>
              <a:rPr sz="1900" spc="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результаты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самостоятельной</a:t>
            </a:r>
            <a:r>
              <a:rPr sz="190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продуктивной</a:t>
            </a:r>
            <a:r>
              <a:rPr sz="1900" spc="-5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chemeClr val="tx2">
                    <a:lumMod val="50000"/>
                  </a:schemeClr>
                </a:solidFill>
                <a:latin typeface="Calibri"/>
                <a:cs typeface="Calibri"/>
              </a:rPr>
              <a:t>деятельности.</a:t>
            </a:r>
            <a:endParaRPr sz="1900" dirty="0">
              <a:solidFill>
                <a:schemeClr val="tx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077" y="75235"/>
            <a:ext cx="975445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95147"/>
            <a:ext cx="919924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ru-RU" sz="2800" spc="-5" dirty="0">
                <a:solidFill>
                  <a:schemeClr val="tx2">
                    <a:lumMod val="50000"/>
                  </a:schemeClr>
                </a:solidFill>
              </a:rPr>
              <a:t>ШАГ 3. Однозначное понимание рекомендаций </a:t>
            </a: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</a:rPr>
              <a:t>ТПМПК</a:t>
            </a:r>
            <a:r>
              <a:rPr lang="ru-RU" sz="2400" spc="-5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spc="-5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400" spc="-5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6625" y="1049789"/>
            <a:ext cx="10417175" cy="45720"/>
          </a:xfrm>
          <a:custGeom>
            <a:avLst/>
            <a:gdLst/>
            <a:ahLst/>
            <a:cxnLst/>
            <a:rect l="l" t="t" r="r" b="b"/>
            <a:pathLst>
              <a:path w="10417175" h="45719">
                <a:moveTo>
                  <a:pt x="10417173" y="0"/>
                </a:moveTo>
                <a:lnTo>
                  <a:pt x="0" y="0"/>
                </a:lnTo>
                <a:lnTo>
                  <a:pt x="0" y="45718"/>
                </a:lnTo>
                <a:lnTo>
                  <a:pt x="10417173" y="45718"/>
                </a:lnTo>
                <a:lnTo>
                  <a:pt x="10417173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5363" y="1303528"/>
            <a:ext cx="10643237" cy="4842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tabLst>
                <a:tab pos="241300" algn="l"/>
              </a:tabLst>
            </a:pPr>
            <a:r>
              <a:rPr lang="ru-RU" sz="28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Со стороны </a:t>
            </a: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ТПМПК</a:t>
            </a:r>
            <a:r>
              <a:rPr lang="ru-RU" sz="28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:</a:t>
            </a:r>
          </a:p>
          <a:p>
            <a:pPr marL="241300" indent="-2286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lang="ru-RU" sz="28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использование корректных и точных формулировок в рекомендациях.</a:t>
            </a:r>
          </a:p>
          <a:p>
            <a:pPr marL="241300" indent="-2286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endParaRPr lang="ru-RU" sz="2800" spc="-5" dirty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tabLst>
                <a:tab pos="241300" algn="l"/>
              </a:tabLst>
            </a:pPr>
            <a:r>
              <a:rPr lang="ru-RU" sz="28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Со стороны </a:t>
            </a:r>
            <a:r>
              <a:rPr lang="ru-RU" sz="2800" spc="-5" dirty="0" err="1">
                <a:solidFill>
                  <a:schemeClr val="tx2">
                    <a:lumMod val="50000"/>
                  </a:schemeClr>
                </a:solidFill>
                <a:cs typeface="Calibri"/>
              </a:rPr>
              <a:t>ППк</a:t>
            </a:r>
            <a:r>
              <a:rPr lang="ru-RU" sz="28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:</a:t>
            </a:r>
          </a:p>
          <a:p>
            <a:pPr marL="241300" indent="-2286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lang="ru-RU" sz="2800" spc="-5" dirty="0">
                <a:solidFill>
                  <a:schemeClr val="tx2">
                    <a:lumMod val="50000"/>
                  </a:schemeClr>
                </a:solidFill>
                <a:cs typeface="Calibri"/>
              </a:rPr>
              <a:t>повышение уровня квалификации специалистов, педагогов, </a:t>
            </a: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работающих с детьми – инвалидами, с детьми с ОВЗ.</a:t>
            </a:r>
          </a:p>
          <a:p>
            <a:pPr marL="241300" indent="-2286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знание ФАОП ДО, НОО, ООО обучающихся с ОВЗ.</a:t>
            </a:r>
          </a:p>
          <a:p>
            <a:pPr marL="241300" indent="-2286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Внимательное изучение заключения ТПМПК, обсуждение на заседании </a:t>
            </a:r>
            <a:r>
              <a:rPr lang="ru-RU" sz="2800" spc="-5" dirty="0" err="1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ППконсилиума</a:t>
            </a:r>
            <a:endParaRPr lang="ru-RU" sz="2800" spc="-5" dirty="0" smtClean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100"/>
              </a:spcBef>
              <a:buClr>
                <a:srgbClr val="FF5845"/>
              </a:buClr>
              <a:buFont typeface="Wingdings"/>
              <a:buChar char=""/>
              <a:tabLst>
                <a:tab pos="241300" algn="l"/>
              </a:tabLst>
            </a:pPr>
            <a:endParaRPr lang="ru-RU" sz="2800" spc="-5" dirty="0">
              <a:solidFill>
                <a:schemeClr val="tx2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077" y="75235"/>
            <a:ext cx="97544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9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5557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2966</Words>
  <Application>Microsoft Office PowerPoint</Application>
  <PresentationFormat>Широкоэкранный</PresentationFormat>
  <Paragraphs>343</Paragraphs>
  <Slides>45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Arial Unicode MS</vt:lpstr>
      <vt:lpstr>微软雅黑</vt:lpstr>
      <vt:lpstr>宋体</vt:lpstr>
      <vt:lpstr>Arial</vt:lpstr>
      <vt:lpstr>Arial MT</vt:lpstr>
      <vt:lpstr>Calibri</vt:lpstr>
      <vt:lpstr>Times New Roman</vt:lpstr>
      <vt:lpstr>Wingdings</vt:lpstr>
      <vt:lpstr>Office Theme</vt:lpstr>
      <vt:lpstr>«Взаимодействие ТПМПК</vt:lpstr>
      <vt:lpstr>Используемые сокращения</vt:lpstr>
      <vt:lpstr>Презентация PowerPoint</vt:lpstr>
      <vt:lpstr>Понятия «дети-инвалиды"  -  «дети с ОВЗ"</vt:lpstr>
      <vt:lpstr>Пункт 10 Положения о ПМПК (Приказ Минобрнауки от 20.09.2013 № 1082)</vt:lpstr>
      <vt:lpstr>5 НАПРАВЛЕНИЙ взаимодействия ТПМПК и ППк</vt:lpstr>
      <vt:lpstr>ШАГ 1. Определение способа взаимодействия между ПМПК и ППк ОО</vt:lpstr>
      <vt:lpstr>ШАГ 2. Предоставление корректных сопроводительных документов от  ОО при направлении обучающегося  на ТПМПК</vt:lpstr>
      <vt:lpstr>ШАГ 3. Однозначное понимание рекомендаций ТПМПК </vt:lpstr>
      <vt:lpstr>Срок действия заключения ТПМПК </vt:lpstr>
      <vt:lpstr>Алгоритм действий образовательных учреждений  при поступлении ребенка с  заключением ТПМПК</vt:lpstr>
      <vt:lpstr>Алгоритм действий образовательных учреждений  при поступлении ребенка с  заключением ТПМПК</vt:lpstr>
      <vt:lpstr>Алгоритм действий образовательных учреждений  при поступлении ребенка с  заключением ТПМПК</vt:lpstr>
      <vt:lpstr>Алгоритм действий образовательных учреждений  при поступлении ребенка с  заключением ТПМПК</vt:lpstr>
      <vt:lpstr>Алгоритм действий образовательных учреждений  при поступлении ребенка с  заключением ТПМПК</vt:lpstr>
      <vt:lpstr>Алгоритм действий образовательных учреждений  при поступлении ребенка с  заключением ТПМПК</vt:lpstr>
      <vt:lpstr>Алгоритм действий образовательных учреждений  при поступлении ребенка с  заключением ТПМПК</vt:lpstr>
      <vt:lpstr>Алгоритм действий образовательных учреждений  при поступлении ребенка с  заключением ТПМПК</vt:lpstr>
      <vt:lpstr>Алгоритм действий образовательных учреждений  при поступлении ребенка с  заключением ТПМПК</vt:lpstr>
      <vt:lpstr>ШАГ 4. Владение членами ТПМПК полной информацией об ОО </vt:lpstr>
      <vt:lpstr>Презентация PowerPoint</vt:lpstr>
      <vt:lpstr>Организация деятельности психолого-педагогического консилиума в ОО</vt:lpstr>
      <vt:lpstr>Психолого-</vt:lpstr>
      <vt:lpstr>Психолого-педагогический консилиум</vt:lpstr>
      <vt:lpstr>1. Создание психолого-педагогического консилиума</vt:lpstr>
      <vt:lpstr>2. Функции и состав психолого-педагогического консилиума</vt:lpstr>
      <vt:lpstr>Презентация PowerPoint</vt:lpstr>
      <vt:lpstr>3. Порядок обращения в психолого-педагогической консилиум</vt:lpstr>
      <vt:lpstr>Прием обучающегося с ОВЗ.</vt:lpstr>
      <vt:lpstr>Презентация PowerPoint</vt:lpstr>
      <vt:lpstr>Журнал обращения к специалистам</vt:lpstr>
      <vt:lpstr>Журнал обращения к специалистам</vt:lpstr>
      <vt:lpstr>Презентация PowerPoint</vt:lpstr>
      <vt:lpstr>Документы психолого-педагогического консилиума</vt:lpstr>
      <vt:lpstr>Презентация PowerPoint</vt:lpstr>
      <vt:lpstr>Презентация PowerPoint</vt:lpstr>
      <vt:lpstr>Проведение заседания. Примерная форма протокола заседания ППк</vt:lpstr>
      <vt:lpstr>Примерная форма заключения ППк.</vt:lpstr>
      <vt:lpstr>Направление на ПМПК</vt:lpstr>
      <vt:lpstr>Журнал регистрации направлений на ПМПК</vt:lpstr>
      <vt:lpstr>Заключение и рекомендации ППк</vt:lpstr>
      <vt:lpstr>Заключение и рекомендации ППк</vt:lpstr>
      <vt:lpstr>Заключение и рекомендации ППк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ВЕБИНАР «Взаимодействие ПМПК</dc:title>
  <dc:creator>User</dc:creator>
  <cp:lastModifiedBy>Учетная запись Майкрософт</cp:lastModifiedBy>
  <cp:revision>21</cp:revision>
  <cp:lastPrinted>2023-08-23T05:33:04Z</cp:lastPrinted>
  <dcterms:created xsi:type="dcterms:W3CDTF">2023-08-14T09:39:40Z</dcterms:created>
  <dcterms:modified xsi:type="dcterms:W3CDTF">2023-08-31T07:08:56Z</dcterms:modified>
</cp:coreProperties>
</file>